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7" r:id="rId4"/>
    <p:sldId id="266" r:id="rId5"/>
    <p:sldId id="259" r:id="rId6"/>
    <p:sldId id="268" r:id="rId7"/>
    <p:sldId id="269" r:id="rId8"/>
    <p:sldId id="270" r:id="rId9"/>
    <p:sldId id="271" r:id="rId10"/>
    <p:sldId id="261" r:id="rId11"/>
    <p:sldId id="265" r:id="rId12"/>
    <p:sldId id="263" r:id="rId13"/>
  </p:sldIdLst>
  <p:sldSz cx="12192000" cy="6858000"/>
  <p:notesSz cx="6858000" cy="9144000"/>
  <p:embeddedFontLst>
    <p:embeddedFont>
      <p:font typeface="Amanise" panose="02000500000000000000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etya Atriyani" initials="SA" lastIdx="1" clrIdx="0">
    <p:extLst>
      <p:ext uri="{19B8F6BF-5375-455C-9EA6-DF929625EA0E}">
        <p15:presenceInfo xmlns:p15="http://schemas.microsoft.com/office/powerpoint/2012/main" userId="3e28a440148b33d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4E5"/>
    <a:srgbClr val="D2B38C"/>
    <a:srgbClr val="EADFC8"/>
    <a:srgbClr val="EECFBB"/>
    <a:srgbClr val="DEAF95"/>
    <a:srgbClr val="A67B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71" d="100"/>
          <a:sy n="71" d="100"/>
        </p:scale>
        <p:origin x="7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18644-08D7-4638-B073-2F56B6CA16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785E89-086B-44FF-B108-661CAC8372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38A3A-7D3C-48AE-8E17-C132374F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D403C-DAB9-42FA-8159-F0A39FD12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0A63B-E0FD-4A79-8B28-D68F114C4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29674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36C6D-C2B4-4CBC-A56C-94AA6DF09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FD2E6C-31D7-4D34-B426-2491B6991C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AC0E8-A3D7-46A5-9976-5097577E9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07BA8-F537-4E00-A031-694BF53A2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54321-B5A4-4C6E-B418-A3220492F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7863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AF92F3-0015-4804-9F5C-6468F21721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E583EC-6EF9-47F1-802F-5B21287987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CD4C9-FC89-4E1E-B7C1-3FF497BA1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336A4-3A9F-4262-9EC8-CA9CCDF4C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DC488-1EB3-44FD-89C9-333CA45E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64252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9A99F-B821-43E8-8A8F-9DEAC444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9F076-7975-4725-8924-BB3590CD8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E7466-5BA2-40C1-AFA3-A77F0DB1A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9BCC2-74C9-4F61-BF04-E6B2383BB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EE866-4BB2-4CCB-98DF-0E98DB83E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11544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16834-86DC-4575-A24B-E5DD41023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7E6505-96CC-420B-B12D-456451D67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51AD4-B48E-45BB-99BA-71B8E6250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AD155-954D-4FAA-9247-573EF232A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62EEE-5497-4EFE-B708-5E8688C1C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8118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EC702-5D93-478F-8E68-4971BB9C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E2374-DFAE-4702-BBC0-FA50C81F3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25B86-FF7E-4626-82F4-B1F2D4302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2DA5D-C9E4-4DF1-A6AB-5922791BF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78AE54-6E02-4A5B-8326-E39D93F73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B9E50D-FA6E-447F-8D9F-335FAFE65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16639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51C8A-3DB6-447D-A2FE-8DAB384F5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CD6EF-A595-46C7-97C4-72A838A46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5238-1BD4-4D00-B302-88969DEFAF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0044E8-3599-4A45-B61B-F024C7D872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50FD9F-FDC8-450F-919A-E94E2658AF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E40329-F046-42D0-A36E-51E890290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77769B-749F-460E-9716-7D3BBC967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7380F8-AD39-4F67-A3B9-C18C346FF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6184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6FC2D-13F7-40D9-A0D9-0BFFCACA7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F28839-BA58-4D70-AEEF-B4534EB56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8B9915-0A33-4E8B-86C0-FB62BFA92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543E53-87C9-4858-BA76-DBA2A59DF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06369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1B767C-9622-4A2D-8CF4-EF040FFEB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FF3A17-7F91-4BAA-9E0C-97CABCB3D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99B53-1EE9-4121-9AF2-1F493379F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5412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BE13C-B560-418D-BA63-507067C3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1ABDB-740C-4BCC-8587-9F302FF76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290F4C-147F-47F4-8E1A-3B38D2F525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15154-AD56-4CAB-B14D-BAD505557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521615-952B-4B98-8649-97306BDC4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4265B-79CE-473C-BA65-D087EA0C8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51400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FAB00-F1A4-4E2C-873F-F44D6F770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83352C-C156-4176-B8D3-E42232D7AE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29C678-39A0-404E-AFCD-03C748088D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1D36FF-AF8E-4EC1-A776-CDF451C14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B0F2CE-0854-480D-AA79-04DA4F1C1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C5ED57-57D9-4038-B155-C93A3166D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49696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21207D-B5DB-4F32-9F7B-D0BCD7A62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5FEE8-8C50-4CEA-829A-91A037C65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33C45-26EA-41B7-87DA-39DB9343CC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3F596-DB8D-4B58-A40B-45C2003F6D14}" type="datetimeFigureOut">
              <a:rPr lang="en-ID" smtClean="0"/>
              <a:t>06/08/2023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1D590-0E37-41E0-A978-447EB12B5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CCA0A-8939-4260-8999-C1D20D4AA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F7E488-1C48-4B13-82FF-D97D4856F70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9989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B3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37">
            <a:extLst>
              <a:ext uri="{FF2B5EF4-FFF2-40B4-BE49-F238E27FC236}">
                <a16:creationId xmlns:a16="http://schemas.microsoft.com/office/drawing/2014/main" id="{396CA154-4426-4BC6-B1DF-3D32481D22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93142">
            <a:off x="9360507" y="-954414"/>
            <a:ext cx="4371976" cy="369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32013B7-2246-4418-80F5-B975B16FC23A}"/>
              </a:ext>
            </a:extLst>
          </p:cNvPr>
          <p:cNvSpPr/>
          <p:nvPr/>
        </p:nvSpPr>
        <p:spPr>
          <a:xfrm>
            <a:off x="0" y="-5537643"/>
            <a:ext cx="2124075" cy="16076428"/>
          </a:xfrm>
          <a:custGeom>
            <a:avLst/>
            <a:gdLst>
              <a:gd name="connsiteX0" fmla="*/ 0 w 2124075"/>
              <a:gd name="connsiteY0" fmla="*/ 0 h 16076428"/>
              <a:gd name="connsiteX1" fmla="*/ 2124075 w 2124075"/>
              <a:gd name="connsiteY1" fmla="*/ 0 h 16076428"/>
              <a:gd name="connsiteX2" fmla="*/ 2124075 w 2124075"/>
              <a:gd name="connsiteY2" fmla="*/ 4660388 h 16076428"/>
              <a:gd name="connsiteX3" fmla="*/ 1064000 w 2124075"/>
              <a:gd name="connsiteY3" fmla="*/ 4660388 h 16076428"/>
              <a:gd name="connsiteX4" fmla="*/ 934881 w 2124075"/>
              <a:gd name="connsiteY4" fmla="*/ 4789507 h 16076428"/>
              <a:gd name="connsiteX5" fmla="*/ 934881 w 2124075"/>
              <a:gd name="connsiteY5" fmla="*/ 5305969 h 16076428"/>
              <a:gd name="connsiteX6" fmla="*/ 1064000 w 2124075"/>
              <a:gd name="connsiteY6" fmla="*/ 5435088 h 16076428"/>
              <a:gd name="connsiteX7" fmla="*/ 2124075 w 2124075"/>
              <a:gd name="connsiteY7" fmla="*/ 5435088 h 16076428"/>
              <a:gd name="connsiteX8" fmla="*/ 2124075 w 2124075"/>
              <a:gd name="connsiteY8" fmla="*/ 16076428 h 16076428"/>
              <a:gd name="connsiteX9" fmla="*/ 0 w 2124075"/>
              <a:gd name="connsiteY9" fmla="*/ 16076428 h 160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4075" h="16076428">
                <a:moveTo>
                  <a:pt x="0" y="0"/>
                </a:moveTo>
                <a:lnTo>
                  <a:pt x="2124075" y="0"/>
                </a:lnTo>
                <a:lnTo>
                  <a:pt x="2124075" y="4660388"/>
                </a:lnTo>
                <a:lnTo>
                  <a:pt x="1064000" y="4660388"/>
                </a:lnTo>
                <a:cubicBezTo>
                  <a:pt x="992690" y="4660388"/>
                  <a:pt x="934881" y="4718197"/>
                  <a:pt x="934881" y="4789507"/>
                </a:cubicBezTo>
                <a:lnTo>
                  <a:pt x="934881" y="5305969"/>
                </a:lnTo>
                <a:cubicBezTo>
                  <a:pt x="934881" y="5377279"/>
                  <a:pt x="992690" y="5435088"/>
                  <a:pt x="1064000" y="5435088"/>
                </a:cubicBezTo>
                <a:lnTo>
                  <a:pt x="2124075" y="5435088"/>
                </a:lnTo>
                <a:lnTo>
                  <a:pt x="2124075" y="16076428"/>
                </a:lnTo>
                <a:lnTo>
                  <a:pt x="0" y="16076428"/>
                </a:lnTo>
                <a:close/>
              </a:path>
            </a:pathLst>
          </a:custGeom>
          <a:solidFill>
            <a:srgbClr val="EAD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1026" name="Picture 2" descr="Pearl Tan Color Palette | Tan color palette, Brown color palette, Rustic  color palettes">
            <a:extLst>
              <a:ext uri="{FF2B5EF4-FFF2-40B4-BE49-F238E27FC236}">
                <a16:creationId xmlns:a16="http://schemas.microsoft.com/office/drawing/2014/main" id="{6AB53832-D5DD-4428-A2BD-A823A6717A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69"/>
          <a:stretch/>
        </p:blipFill>
        <p:spPr bwMode="auto">
          <a:xfrm rot="5400000">
            <a:off x="10663348" y="2952212"/>
            <a:ext cx="48768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CA5FEB4-CA21-4B8C-BB2A-85AE6862DEFE}"/>
              </a:ext>
            </a:extLst>
          </p:cNvPr>
          <p:cNvSpPr/>
          <p:nvPr/>
        </p:nvSpPr>
        <p:spPr>
          <a:xfrm>
            <a:off x="-2138363" y="5454059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K Lemon Yellow Sun" panose="02000000000000000000" pitchFamily="50" charset="0"/>
              </a:rPr>
              <a:t>Daftar </a:t>
            </a:r>
            <a:r>
              <a:rPr lang="en-US" sz="2000" dirty="0" err="1">
                <a:solidFill>
                  <a:schemeClr val="tx1"/>
                </a:solidFill>
                <a:latin typeface="DK Lemon Yellow Sun" panose="02000000000000000000" pitchFamily="50" charset="0"/>
              </a:rPr>
              <a:t>pustaka</a:t>
            </a:r>
            <a:endParaRPr lang="en-ID" sz="20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4D57C60-9737-4FCA-8680-BFAAC9F7F3EE}"/>
              </a:ext>
            </a:extLst>
          </p:cNvPr>
          <p:cNvSpPr/>
          <p:nvPr/>
        </p:nvSpPr>
        <p:spPr>
          <a:xfrm>
            <a:off x="-2138363" y="4457953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4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B0EA4E-5754-4C9E-BF81-1FAFCAB57D91}"/>
              </a:ext>
            </a:extLst>
          </p:cNvPr>
          <p:cNvSpPr/>
          <p:nvPr/>
        </p:nvSpPr>
        <p:spPr>
          <a:xfrm>
            <a:off x="-2138363" y="3428462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3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275FE5B-9AE0-43EE-94A5-F6CE77839894}"/>
              </a:ext>
            </a:extLst>
          </p:cNvPr>
          <p:cNvSpPr/>
          <p:nvPr/>
        </p:nvSpPr>
        <p:spPr>
          <a:xfrm>
            <a:off x="-2138363" y="2398971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2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8129D80-D0B9-4D15-A05E-78AA55221E73}"/>
              </a:ext>
            </a:extLst>
          </p:cNvPr>
          <p:cNvSpPr/>
          <p:nvPr/>
        </p:nvSpPr>
        <p:spPr>
          <a:xfrm>
            <a:off x="-2138363" y="1441444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1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47AB6BD-295A-4DC3-BE92-829F16F31C76}"/>
              </a:ext>
            </a:extLst>
          </p:cNvPr>
          <p:cNvGrpSpPr/>
          <p:nvPr/>
        </p:nvGrpSpPr>
        <p:grpSpPr>
          <a:xfrm>
            <a:off x="154027" y="1441444"/>
            <a:ext cx="1844018" cy="4558046"/>
            <a:chOff x="154027" y="1441444"/>
            <a:chExt cx="1844018" cy="4558046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7090F4B-824E-4C11-B030-2F6A9D221A93}"/>
                </a:ext>
              </a:extLst>
            </p:cNvPr>
            <p:cNvSpPr/>
            <p:nvPr/>
          </p:nvSpPr>
          <p:spPr>
            <a:xfrm>
              <a:off x="154027" y="5454059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Daftar </a:t>
              </a:r>
              <a:r>
                <a:rPr lang="en-US" sz="2000" dirty="0" err="1">
                  <a:solidFill>
                    <a:schemeClr val="tx1"/>
                  </a:solidFill>
                  <a:latin typeface="DK Lemon Yellow Sun" panose="02000000000000000000" pitchFamily="50" charset="0"/>
                </a:rPr>
                <a:t>pustaka</a:t>
              </a:r>
              <a:endParaRPr lang="en-ID" sz="20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8496733A-819E-48E5-A43E-BF2E98C791C2}"/>
                </a:ext>
              </a:extLst>
            </p:cNvPr>
            <p:cNvSpPr/>
            <p:nvPr/>
          </p:nvSpPr>
          <p:spPr>
            <a:xfrm>
              <a:off x="154027" y="4457953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4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950015DD-1D40-4DA8-95C3-80935109B511}"/>
                </a:ext>
              </a:extLst>
            </p:cNvPr>
            <p:cNvSpPr/>
            <p:nvPr/>
          </p:nvSpPr>
          <p:spPr>
            <a:xfrm>
              <a:off x="154027" y="3428462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3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B1CB014D-34FE-48CF-BCCA-22022F08D207}"/>
                </a:ext>
              </a:extLst>
            </p:cNvPr>
            <p:cNvSpPr/>
            <p:nvPr/>
          </p:nvSpPr>
          <p:spPr>
            <a:xfrm>
              <a:off x="154027" y="2398971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2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FC9BD9F-95BF-47CD-BB78-745BFCAB932F}"/>
                </a:ext>
              </a:extLst>
            </p:cNvPr>
            <p:cNvSpPr/>
            <p:nvPr/>
          </p:nvSpPr>
          <p:spPr>
            <a:xfrm>
              <a:off x="154027" y="1441444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1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</p:grpSp>
      <p:pic>
        <p:nvPicPr>
          <p:cNvPr id="24" name="Picture 237">
            <a:extLst>
              <a:ext uri="{FF2B5EF4-FFF2-40B4-BE49-F238E27FC236}">
                <a16:creationId xmlns:a16="http://schemas.microsoft.com/office/drawing/2014/main" id="{218333E0-4419-4D3E-ACC8-6CC3503BE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93142">
            <a:off x="3233187" y="-2036414"/>
            <a:ext cx="4371976" cy="369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A78308B-FA5E-4B35-9459-62067B29A2D7}"/>
              </a:ext>
            </a:extLst>
          </p:cNvPr>
          <p:cNvSpPr/>
          <p:nvPr/>
        </p:nvSpPr>
        <p:spPr>
          <a:xfrm>
            <a:off x="2776280" y="875762"/>
            <a:ext cx="8851900" cy="5105400"/>
          </a:xfrm>
          <a:prstGeom prst="roundRect">
            <a:avLst>
              <a:gd name="adj" fmla="val 4314"/>
            </a:avLst>
          </a:prstGeom>
          <a:solidFill>
            <a:srgbClr val="F2F4E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Judul</a:t>
            </a:r>
            <a:endParaRPr lang="en-ID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915418-125E-4966-B572-40EB12664F62}"/>
              </a:ext>
            </a:extLst>
          </p:cNvPr>
          <p:cNvSpPr txBox="1"/>
          <p:nvPr/>
        </p:nvSpPr>
        <p:spPr>
          <a:xfrm>
            <a:off x="3248753" y="1052439"/>
            <a:ext cx="784419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D" sz="6600" dirty="0">
                <a:latin typeface="DK Lemon Yellow Sun" panose="02000000000000000000" pitchFamily="50" charset="0"/>
              </a:rPr>
              <a:t>PAJAK PENGHASILAN    </a:t>
            </a:r>
          </a:p>
          <a:p>
            <a:pPr algn="ctr"/>
            <a:r>
              <a:rPr lang="en-ID" sz="6600" dirty="0">
                <a:latin typeface="DK Lemon Yellow Sun" panose="02000000000000000000" pitchFamily="50" charset="0"/>
              </a:rPr>
              <a:t> PASAL 23/26</a:t>
            </a:r>
          </a:p>
        </p:txBody>
      </p:sp>
      <p:pic>
        <p:nvPicPr>
          <p:cNvPr id="23" name="Picture 237">
            <a:extLst>
              <a:ext uri="{FF2B5EF4-FFF2-40B4-BE49-F238E27FC236}">
                <a16:creationId xmlns:a16="http://schemas.microsoft.com/office/drawing/2014/main" id="{3DB47ABF-1308-41F0-B722-9E96313EBC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350046">
            <a:off x="8138558" y="4980393"/>
            <a:ext cx="4371976" cy="3694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37">
            <a:extLst>
              <a:ext uri="{FF2B5EF4-FFF2-40B4-BE49-F238E27FC236}">
                <a16:creationId xmlns:a16="http://schemas.microsoft.com/office/drawing/2014/main" id="{C4D4A655-47B8-44D7-B859-4323906C80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93142">
            <a:off x="9360508" y="-954415"/>
            <a:ext cx="4371976" cy="369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" name="Picture 237">
            <a:extLst>
              <a:ext uri="{FF2B5EF4-FFF2-40B4-BE49-F238E27FC236}">
                <a16:creationId xmlns:a16="http://schemas.microsoft.com/office/drawing/2014/main" id="{35273B9E-F5BB-46B9-B8E4-45D5265FA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93142">
            <a:off x="3233188" y="-2036415"/>
            <a:ext cx="4371976" cy="369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5407" y="3689607"/>
            <a:ext cx="2155217" cy="162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40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7B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32013B7-2246-4418-80F5-B975B16FC23A}"/>
              </a:ext>
            </a:extLst>
          </p:cNvPr>
          <p:cNvSpPr/>
          <p:nvPr/>
        </p:nvSpPr>
        <p:spPr>
          <a:xfrm>
            <a:off x="0" y="-330643"/>
            <a:ext cx="2124075" cy="16076428"/>
          </a:xfrm>
          <a:custGeom>
            <a:avLst/>
            <a:gdLst>
              <a:gd name="connsiteX0" fmla="*/ 0 w 2124075"/>
              <a:gd name="connsiteY0" fmla="*/ 0 h 16076428"/>
              <a:gd name="connsiteX1" fmla="*/ 2124075 w 2124075"/>
              <a:gd name="connsiteY1" fmla="*/ 0 h 16076428"/>
              <a:gd name="connsiteX2" fmla="*/ 2124075 w 2124075"/>
              <a:gd name="connsiteY2" fmla="*/ 4660388 h 16076428"/>
              <a:gd name="connsiteX3" fmla="*/ 1064000 w 2124075"/>
              <a:gd name="connsiteY3" fmla="*/ 4660388 h 16076428"/>
              <a:gd name="connsiteX4" fmla="*/ 934881 w 2124075"/>
              <a:gd name="connsiteY4" fmla="*/ 4789507 h 16076428"/>
              <a:gd name="connsiteX5" fmla="*/ 934881 w 2124075"/>
              <a:gd name="connsiteY5" fmla="*/ 5305969 h 16076428"/>
              <a:gd name="connsiteX6" fmla="*/ 1064000 w 2124075"/>
              <a:gd name="connsiteY6" fmla="*/ 5435088 h 16076428"/>
              <a:gd name="connsiteX7" fmla="*/ 2124075 w 2124075"/>
              <a:gd name="connsiteY7" fmla="*/ 5435088 h 16076428"/>
              <a:gd name="connsiteX8" fmla="*/ 2124075 w 2124075"/>
              <a:gd name="connsiteY8" fmla="*/ 16076428 h 16076428"/>
              <a:gd name="connsiteX9" fmla="*/ 0 w 2124075"/>
              <a:gd name="connsiteY9" fmla="*/ 16076428 h 160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4075" h="16076428">
                <a:moveTo>
                  <a:pt x="0" y="0"/>
                </a:moveTo>
                <a:lnTo>
                  <a:pt x="2124075" y="0"/>
                </a:lnTo>
                <a:lnTo>
                  <a:pt x="2124075" y="4660388"/>
                </a:lnTo>
                <a:lnTo>
                  <a:pt x="1064000" y="4660388"/>
                </a:lnTo>
                <a:cubicBezTo>
                  <a:pt x="992690" y="4660388"/>
                  <a:pt x="934881" y="4718197"/>
                  <a:pt x="934881" y="4789507"/>
                </a:cubicBezTo>
                <a:lnTo>
                  <a:pt x="934881" y="5305969"/>
                </a:lnTo>
                <a:cubicBezTo>
                  <a:pt x="934881" y="5377279"/>
                  <a:pt x="992690" y="5435088"/>
                  <a:pt x="1064000" y="5435088"/>
                </a:cubicBezTo>
                <a:lnTo>
                  <a:pt x="2124075" y="5435088"/>
                </a:lnTo>
                <a:lnTo>
                  <a:pt x="2124075" y="16076428"/>
                </a:lnTo>
                <a:lnTo>
                  <a:pt x="0" y="16076428"/>
                </a:lnTo>
                <a:close/>
              </a:path>
            </a:pathLst>
          </a:custGeom>
          <a:solidFill>
            <a:srgbClr val="EAD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1026" name="Picture 2" descr="Pearl Tan Color Palette | Tan color palette, Brown color palette, Rustic  color palettes">
            <a:extLst>
              <a:ext uri="{FF2B5EF4-FFF2-40B4-BE49-F238E27FC236}">
                <a16:creationId xmlns:a16="http://schemas.microsoft.com/office/drawing/2014/main" id="{6AB53832-D5DD-4428-A2BD-A823A6717A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69"/>
          <a:stretch/>
        </p:blipFill>
        <p:spPr bwMode="auto">
          <a:xfrm rot="5400000">
            <a:off x="10663348" y="2952212"/>
            <a:ext cx="48768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CA5FEB4-CA21-4B8C-BB2A-85AE6862DEFE}"/>
              </a:ext>
            </a:extLst>
          </p:cNvPr>
          <p:cNvSpPr/>
          <p:nvPr/>
        </p:nvSpPr>
        <p:spPr>
          <a:xfrm>
            <a:off x="-2138363" y="5454059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K Lemon Yellow Sun" panose="02000000000000000000" pitchFamily="50" charset="0"/>
              </a:rPr>
              <a:t>Daftar </a:t>
            </a:r>
            <a:r>
              <a:rPr lang="en-US" sz="2000" dirty="0" err="1">
                <a:solidFill>
                  <a:schemeClr val="tx1"/>
                </a:solidFill>
                <a:latin typeface="DK Lemon Yellow Sun" panose="02000000000000000000" pitchFamily="50" charset="0"/>
              </a:rPr>
              <a:t>pustaka</a:t>
            </a:r>
            <a:endParaRPr lang="en-ID" sz="20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4D57C60-9737-4FCA-8680-BFAAC9F7F3EE}"/>
              </a:ext>
            </a:extLst>
          </p:cNvPr>
          <p:cNvSpPr/>
          <p:nvPr/>
        </p:nvSpPr>
        <p:spPr>
          <a:xfrm>
            <a:off x="1074737" y="4462252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4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B0EA4E-5754-4C9E-BF81-1FAFCAB57D91}"/>
              </a:ext>
            </a:extLst>
          </p:cNvPr>
          <p:cNvSpPr/>
          <p:nvPr/>
        </p:nvSpPr>
        <p:spPr>
          <a:xfrm>
            <a:off x="-2138363" y="3428462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3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275FE5B-9AE0-43EE-94A5-F6CE77839894}"/>
              </a:ext>
            </a:extLst>
          </p:cNvPr>
          <p:cNvSpPr/>
          <p:nvPr/>
        </p:nvSpPr>
        <p:spPr>
          <a:xfrm>
            <a:off x="-2138363" y="2398971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2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8129D80-D0B9-4D15-A05E-78AA55221E73}"/>
              </a:ext>
            </a:extLst>
          </p:cNvPr>
          <p:cNvSpPr/>
          <p:nvPr/>
        </p:nvSpPr>
        <p:spPr>
          <a:xfrm>
            <a:off x="-2138363" y="1441444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1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47AB6BD-295A-4DC3-BE92-829F16F31C76}"/>
              </a:ext>
            </a:extLst>
          </p:cNvPr>
          <p:cNvGrpSpPr/>
          <p:nvPr/>
        </p:nvGrpSpPr>
        <p:grpSpPr>
          <a:xfrm>
            <a:off x="154027" y="1441444"/>
            <a:ext cx="1844018" cy="4558046"/>
            <a:chOff x="154027" y="1441444"/>
            <a:chExt cx="1844018" cy="4558046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7090F4B-824E-4C11-B030-2F6A9D221A93}"/>
                </a:ext>
              </a:extLst>
            </p:cNvPr>
            <p:cNvSpPr/>
            <p:nvPr/>
          </p:nvSpPr>
          <p:spPr>
            <a:xfrm>
              <a:off x="154027" y="5454059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Daftar </a:t>
              </a:r>
              <a:r>
                <a:rPr lang="en-US" sz="2000" dirty="0" err="1">
                  <a:solidFill>
                    <a:schemeClr val="tx1"/>
                  </a:solidFill>
                  <a:latin typeface="DK Lemon Yellow Sun" panose="02000000000000000000" pitchFamily="50" charset="0"/>
                </a:rPr>
                <a:t>pustaka</a:t>
              </a:r>
              <a:endParaRPr lang="en-ID" sz="20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950015DD-1D40-4DA8-95C3-80935109B511}"/>
                </a:ext>
              </a:extLst>
            </p:cNvPr>
            <p:cNvSpPr/>
            <p:nvPr/>
          </p:nvSpPr>
          <p:spPr>
            <a:xfrm>
              <a:off x="154027" y="3428462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3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B1CB014D-34FE-48CF-BCCA-22022F08D207}"/>
                </a:ext>
              </a:extLst>
            </p:cNvPr>
            <p:cNvSpPr/>
            <p:nvPr/>
          </p:nvSpPr>
          <p:spPr>
            <a:xfrm>
              <a:off x="154027" y="2398971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2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FC9BD9F-95BF-47CD-BB78-745BFCAB932F}"/>
                </a:ext>
              </a:extLst>
            </p:cNvPr>
            <p:cNvSpPr/>
            <p:nvPr/>
          </p:nvSpPr>
          <p:spPr>
            <a:xfrm>
              <a:off x="154027" y="1441444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1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D6DBF0C-EF5E-410B-8342-A313EE0BF302}"/>
              </a:ext>
            </a:extLst>
          </p:cNvPr>
          <p:cNvSpPr txBox="1"/>
          <p:nvPr/>
        </p:nvSpPr>
        <p:spPr>
          <a:xfrm>
            <a:off x="5284695" y="56392"/>
            <a:ext cx="9058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Studi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Kasus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PPh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pasal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23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9A59AA-1049-471D-A399-F46863E5592D}"/>
              </a:ext>
            </a:extLst>
          </p:cNvPr>
          <p:cNvSpPr/>
          <p:nvPr/>
        </p:nvSpPr>
        <p:spPr>
          <a:xfrm>
            <a:off x="2918754" y="1050233"/>
            <a:ext cx="9063203" cy="5054600"/>
          </a:xfrm>
          <a:prstGeom prst="rect">
            <a:avLst/>
          </a:prstGeom>
          <a:solidFill>
            <a:srgbClr val="F2F4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98497AC-1AFD-4B16-A00D-538AE678EEFD}"/>
              </a:ext>
            </a:extLst>
          </p:cNvPr>
          <p:cNvSpPr txBox="1"/>
          <p:nvPr/>
        </p:nvSpPr>
        <p:spPr>
          <a:xfrm>
            <a:off x="3815434" y="1375920"/>
            <a:ext cx="7851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b="1" dirty="0"/>
              <a:t> 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8497AC-1AFD-4B16-A00D-538AE678EEFD}"/>
              </a:ext>
            </a:extLst>
          </p:cNvPr>
          <p:cNvSpPr txBox="1"/>
          <p:nvPr/>
        </p:nvSpPr>
        <p:spPr>
          <a:xfrm>
            <a:off x="3321425" y="1129553"/>
            <a:ext cx="861956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+mj-lt"/>
              <a:buAutoNum type="arabicParenR"/>
            </a:pPr>
            <a:r>
              <a:rPr lang="en-US" sz="1700" b="1" dirty="0" err="1"/>
              <a:t>Bunga</a:t>
            </a:r>
            <a:r>
              <a:rPr lang="en-US" sz="1700" b="1" dirty="0"/>
              <a:t> </a:t>
            </a:r>
            <a:r>
              <a:rPr lang="en-US" sz="1700" b="1" dirty="0" err="1"/>
              <a:t>Pinjaman</a:t>
            </a:r>
            <a:endParaRPr lang="en-US" sz="1700" dirty="0"/>
          </a:p>
          <a:p>
            <a:r>
              <a:rPr lang="en-US" sz="1700" dirty="0"/>
              <a:t>PT </a:t>
            </a:r>
            <a:r>
              <a:rPr lang="en-US" sz="1700" dirty="0" err="1"/>
              <a:t>Maju</a:t>
            </a:r>
            <a:r>
              <a:rPr lang="en-US" sz="1700" dirty="0"/>
              <a:t> </a:t>
            </a:r>
            <a:r>
              <a:rPr lang="en-US" sz="1700" dirty="0" err="1"/>
              <a:t>Mundur</a:t>
            </a:r>
            <a:r>
              <a:rPr lang="en-US" sz="1700" dirty="0"/>
              <a:t> </a:t>
            </a:r>
            <a:r>
              <a:rPr lang="en-US" sz="1700" dirty="0" err="1"/>
              <a:t>membayar</a:t>
            </a:r>
            <a:r>
              <a:rPr lang="en-US" sz="1700" dirty="0"/>
              <a:t> </a:t>
            </a:r>
            <a:r>
              <a:rPr lang="en-US" sz="1700" dirty="0" err="1"/>
              <a:t>bunga</a:t>
            </a:r>
            <a:r>
              <a:rPr lang="en-US" sz="1700" dirty="0"/>
              <a:t> </a:t>
            </a:r>
            <a:r>
              <a:rPr lang="en-US" sz="1700" dirty="0" err="1"/>
              <a:t>pinjaman</a:t>
            </a:r>
            <a:r>
              <a:rPr lang="en-US" sz="1700" dirty="0"/>
              <a:t> </a:t>
            </a:r>
            <a:r>
              <a:rPr lang="en-US" sz="1700" dirty="0" err="1"/>
              <a:t>kepada</a:t>
            </a:r>
            <a:r>
              <a:rPr lang="en-US" sz="1700" dirty="0"/>
              <a:t> PT. </a:t>
            </a:r>
            <a:r>
              <a:rPr lang="en-US" sz="1700" dirty="0" err="1"/>
              <a:t>Lurus</a:t>
            </a:r>
            <a:r>
              <a:rPr lang="en-US" sz="1700" dirty="0"/>
              <a:t> Terus </a:t>
            </a:r>
            <a:r>
              <a:rPr lang="en-US" sz="1700" dirty="0" err="1"/>
              <a:t>sebesar</a:t>
            </a:r>
            <a:r>
              <a:rPr lang="en-US" sz="1700" dirty="0"/>
              <a:t> </a:t>
            </a:r>
            <a:r>
              <a:rPr lang="en-US" sz="1700" dirty="0" err="1"/>
              <a:t>Rp</a:t>
            </a:r>
            <a:r>
              <a:rPr lang="en-US" sz="1700" dirty="0"/>
              <a:t> 20.000.000,00. </a:t>
            </a:r>
            <a:r>
              <a:rPr lang="en-US" sz="1700" dirty="0" err="1"/>
              <a:t>Maka</a:t>
            </a:r>
            <a:r>
              <a:rPr lang="en-US" sz="1700" dirty="0"/>
              <a:t> PT. </a:t>
            </a:r>
            <a:r>
              <a:rPr lang="en-US" sz="1700" dirty="0" err="1"/>
              <a:t>Maju</a:t>
            </a:r>
            <a:r>
              <a:rPr lang="en-US" sz="1700" dirty="0"/>
              <a:t> </a:t>
            </a:r>
            <a:r>
              <a:rPr lang="en-US" sz="1700" dirty="0" err="1"/>
              <a:t>Mundur</a:t>
            </a:r>
            <a:r>
              <a:rPr lang="en-US" sz="1700" dirty="0"/>
              <a:t> </a:t>
            </a:r>
            <a:r>
              <a:rPr lang="en-US" sz="1700" dirty="0" err="1"/>
              <a:t>akan</a:t>
            </a:r>
            <a:r>
              <a:rPr lang="en-US" sz="1700" dirty="0"/>
              <a:t> </a:t>
            </a:r>
            <a:r>
              <a:rPr lang="en-US" sz="1700" dirty="0" err="1"/>
              <a:t>memotong</a:t>
            </a:r>
            <a:r>
              <a:rPr lang="en-US" sz="1700" dirty="0"/>
              <a:t> </a:t>
            </a:r>
            <a:r>
              <a:rPr lang="en-US" sz="1700" dirty="0" err="1"/>
              <a:t>PPh</a:t>
            </a:r>
            <a:r>
              <a:rPr lang="en-US" sz="1700" dirty="0"/>
              <a:t> 23 </a:t>
            </a:r>
            <a:r>
              <a:rPr lang="en-US" sz="1700" dirty="0" err="1"/>
              <a:t>sebesar</a:t>
            </a:r>
            <a:r>
              <a:rPr lang="en-US" sz="1700" dirty="0"/>
              <a:t>:	</a:t>
            </a:r>
          </a:p>
          <a:p>
            <a:r>
              <a:rPr lang="en-US" sz="1700" dirty="0" err="1"/>
              <a:t>Jawab</a:t>
            </a:r>
            <a:r>
              <a:rPr lang="en-US" sz="1700" dirty="0"/>
              <a:t>:</a:t>
            </a:r>
          </a:p>
          <a:p>
            <a:r>
              <a:rPr lang="en-US" sz="1700" i="1" dirty="0" err="1"/>
              <a:t>Karena</a:t>
            </a:r>
            <a:r>
              <a:rPr lang="en-US" sz="1700" i="1" dirty="0"/>
              <a:t> </a:t>
            </a:r>
            <a:r>
              <a:rPr lang="en-US" sz="1700" i="1" dirty="0" err="1"/>
              <a:t>tarif</a:t>
            </a:r>
            <a:r>
              <a:rPr lang="en-US" sz="1700" i="1" dirty="0"/>
              <a:t> </a:t>
            </a:r>
            <a:r>
              <a:rPr lang="en-US" sz="1700" i="1" dirty="0" err="1"/>
              <a:t>PPh</a:t>
            </a:r>
            <a:r>
              <a:rPr lang="en-US" sz="1700" i="1" dirty="0"/>
              <a:t> 23 </a:t>
            </a:r>
            <a:r>
              <a:rPr lang="en-US" sz="1700" i="1" dirty="0" err="1"/>
              <a:t>atau</a:t>
            </a:r>
            <a:r>
              <a:rPr lang="en-US" sz="1700" i="1" dirty="0"/>
              <a:t> </a:t>
            </a:r>
            <a:r>
              <a:rPr lang="en-US" sz="1700" i="1" dirty="0" err="1"/>
              <a:t>besaran</a:t>
            </a:r>
            <a:r>
              <a:rPr lang="en-US" sz="1700" i="1" dirty="0"/>
              <a:t> </a:t>
            </a:r>
            <a:r>
              <a:rPr lang="en-US" sz="1700" i="1" dirty="0" err="1"/>
              <a:t>PPh</a:t>
            </a:r>
            <a:r>
              <a:rPr lang="en-US" sz="1700" i="1" dirty="0"/>
              <a:t> 23 </a:t>
            </a:r>
            <a:r>
              <a:rPr lang="en-US" sz="1700" i="1" dirty="0" err="1"/>
              <a:t>untuk</a:t>
            </a:r>
            <a:r>
              <a:rPr lang="en-US" sz="1700" i="1" dirty="0"/>
              <a:t> </a:t>
            </a:r>
            <a:r>
              <a:rPr lang="en-US" sz="1700" i="1" dirty="0" err="1"/>
              <a:t>Bunga</a:t>
            </a:r>
            <a:r>
              <a:rPr lang="en-US" sz="1700" i="1" dirty="0"/>
              <a:t> </a:t>
            </a:r>
            <a:r>
              <a:rPr lang="en-US" sz="1700" i="1" dirty="0" err="1"/>
              <a:t>pinjaman</a:t>
            </a:r>
            <a:r>
              <a:rPr lang="en-US" sz="1700" i="1" dirty="0"/>
              <a:t> </a:t>
            </a:r>
            <a:r>
              <a:rPr lang="en-US" sz="1700" i="1" dirty="0" err="1"/>
              <a:t>adalah</a:t>
            </a:r>
            <a:r>
              <a:rPr lang="en-US" sz="1700" i="1" dirty="0"/>
              <a:t> 15%, </a:t>
            </a:r>
            <a:r>
              <a:rPr lang="en-US" sz="1700" i="1" dirty="0" err="1"/>
              <a:t>maka</a:t>
            </a:r>
            <a:r>
              <a:rPr lang="en-US" sz="1700" i="1" dirty="0"/>
              <a:t> </a:t>
            </a:r>
            <a:r>
              <a:rPr lang="en-US" sz="1700" i="1" dirty="0" err="1"/>
              <a:t>perhitungannya</a:t>
            </a:r>
            <a:r>
              <a:rPr lang="en-US" sz="1700" i="1" dirty="0"/>
              <a:t> </a:t>
            </a:r>
            <a:r>
              <a:rPr lang="en-US" sz="1700" i="1" dirty="0" err="1"/>
              <a:t>adalah</a:t>
            </a:r>
            <a:r>
              <a:rPr lang="en-US" sz="1700" i="1" dirty="0"/>
              <a:t>:</a:t>
            </a:r>
            <a:endParaRPr lang="en-US" sz="1700" dirty="0"/>
          </a:p>
          <a:p>
            <a:r>
              <a:rPr lang="en-US" sz="1700" i="1" dirty="0" err="1"/>
              <a:t>PPh</a:t>
            </a:r>
            <a:r>
              <a:rPr lang="en-US" sz="1700" i="1" dirty="0"/>
              <a:t> 23  = </a:t>
            </a:r>
            <a:r>
              <a:rPr lang="en-US" sz="1700" i="1" dirty="0" err="1"/>
              <a:t>Tarif</a:t>
            </a:r>
            <a:r>
              <a:rPr lang="en-US" sz="1700" i="1" dirty="0"/>
              <a:t> </a:t>
            </a:r>
            <a:r>
              <a:rPr lang="en-US" sz="1700" i="1" dirty="0" err="1"/>
              <a:t>PPh</a:t>
            </a:r>
            <a:r>
              <a:rPr lang="en-US" sz="1700" i="1" dirty="0"/>
              <a:t> x </a:t>
            </a:r>
            <a:r>
              <a:rPr lang="en-US" sz="1700" i="1" dirty="0" err="1"/>
              <a:t>Pembayaran</a:t>
            </a:r>
            <a:r>
              <a:rPr lang="en-US" sz="1700" i="1" dirty="0"/>
              <a:t> </a:t>
            </a:r>
            <a:r>
              <a:rPr lang="en-US" sz="1700" i="1" dirty="0" err="1"/>
              <a:t>Bunga</a:t>
            </a:r>
            <a:r>
              <a:rPr lang="en-US" sz="1700" i="1" dirty="0"/>
              <a:t> </a:t>
            </a:r>
            <a:r>
              <a:rPr lang="en-US" sz="1700" i="1" dirty="0" err="1"/>
              <a:t>Pinjaman</a:t>
            </a:r>
            <a:endParaRPr lang="en-US" sz="1700" dirty="0"/>
          </a:p>
          <a:p>
            <a:r>
              <a:rPr lang="en-US" sz="1700" i="1" dirty="0"/>
              <a:t>	   	 = 15% x Rp20.000.000</a:t>
            </a:r>
            <a:endParaRPr lang="en-US" sz="1700" dirty="0"/>
          </a:p>
          <a:p>
            <a:r>
              <a:rPr lang="en-US" sz="1700" i="1" dirty="0"/>
              <a:t>	    	 = Rp3.000.000</a:t>
            </a:r>
          </a:p>
          <a:p>
            <a:pPr marL="800100" lvl="1" indent="-342900">
              <a:buFont typeface="+mj-lt"/>
              <a:buAutoNum type="arabicParenR" startAt="2"/>
            </a:pPr>
            <a:r>
              <a:rPr lang="en-US" sz="1700" b="1" dirty="0" err="1"/>
              <a:t>Jasa</a:t>
            </a:r>
            <a:endParaRPr lang="en-US" sz="1700" dirty="0"/>
          </a:p>
          <a:p>
            <a:r>
              <a:rPr lang="en-US" sz="1700" dirty="0"/>
              <a:t>	</a:t>
            </a:r>
            <a:r>
              <a:rPr lang="en-US" sz="1700" dirty="0" err="1"/>
              <a:t>Soal</a:t>
            </a:r>
            <a:r>
              <a:rPr lang="en-US" sz="1700" dirty="0"/>
              <a:t>:</a:t>
            </a:r>
          </a:p>
          <a:p>
            <a:r>
              <a:rPr lang="en-US" sz="1700" dirty="0"/>
              <a:t>PT XYZ </a:t>
            </a:r>
            <a:r>
              <a:rPr lang="en-US" sz="1700" dirty="0" err="1"/>
              <a:t>adalah</a:t>
            </a:r>
            <a:r>
              <a:rPr lang="en-US" sz="1700" dirty="0"/>
              <a:t> </a:t>
            </a:r>
            <a:r>
              <a:rPr lang="en-US" sz="1700" dirty="0" err="1"/>
              <a:t>sebuah</a:t>
            </a:r>
            <a:r>
              <a:rPr lang="en-US" sz="1700" dirty="0"/>
              <a:t> </a:t>
            </a:r>
            <a:r>
              <a:rPr lang="en-US" sz="1700" dirty="0" err="1"/>
              <a:t>Badan</a:t>
            </a:r>
            <a:r>
              <a:rPr lang="en-US" sz="1700" dirty="0"/>
              <a:t> Usaha </a:t>
            </a:r>
            <a:r>
              <a:rPr lang="en-US" sz="1700" dirty="0" err="1"/>
              <a:t>Tetap</a:t>
            </a:r>
            <a:r>
              <a:rPr lang="en-US" sz="1700" dirty="0"/>
              <a:t> yang </a:t>
            </a:r>
            <a:r>
              <a:rPr lang="en-US" sz="1700" dirty="0" err="1"/>
              <a:t>menerima</a:t>
            </a:r>
            <a:r>
              <a:rPr lang="en-US" sz="1700" dirty="0"/>
              <a:t> </a:t>
            </a:r>
            <a:r>
              <a:rPr lang="en-US" sz="1700" dirty="0" err="1"/>
              <a:t>jasa</a:t>
            </a:r>
            <a:r>
              <a:rPr lang="en-US" sz="1700" dirty="0"/>
              <a:t> </a:t>
            </a:r>
            <a:r>
              <a:rPr lang="en-US" sz="1700" dirty="0" err="1"/>
              <a:t>merancang</a:t>
            </a:r>
            <a:r>
              <a:rPr lang="en-US" sz="1700" dirty="0"/>
              <a:t> </a:t>
            </a:r>
            <a:r>
              <a:rPr lang="en-US" sz="1700" dirty="0" err="1"/>
              <a:t>busana</a:t>
            </a:r>
            <a:r>
              <a:rPr lang="en-US" sz="1700" dirty="0"/>
              <a:t> </a:t>
            </a:r>
            <a:r>
              <a:rPr lang="en-US" sz="1700" dirty="0" err="1"/>
              <a:t>dengan</a:t>
            </a:r>
            <a:r>
              <a:rPr lang="en-US" sz="1700" dirty="0"/>
              <a:t> </a:t>
            </a:r>
            <a:r>
              <a:rPr lang="en-US" sz="1700" dirty="0" err="1"/>
              <a:t>jumlah</a:t>
            </a:r>
            <a:r>
              <a:rPr lang="en-US" sz="1700" dirty="0"/>
              <a:t> </a:t>
            </a:r>
            <a:r>
              <a:rPr lang="en-US" sz="1700" dirty="0" err="1"/>
              <a:t>bruto</a:t>
            </a:r>
            <a:r>
              <a:rPr lang="en-US" sz="1700" dirty="0"/>
              <a:t> </a:t>
            </a:r>
            <a:r>
              <a:rPr lang="en-US" sz="1700" dirty="0" err="1"/>
              <a:t>Rp</a:t>
            </a:r>
            <a:r>
              <a:rPr lang="en-US" sz="1700" dirty="0"/>
              <a:t> 15.000.000,00 . </a:t>
            </a:r>
            <a:r>
              <a:rPr lang="en-US" sz="1700" dirty="0" err="1"/>
              <a:t>dengan</a:t>
            </a:r>
            <a:r>
              <a:rPr lang="en-US" sz="1700" dirty="0"/>
              <a:t> </a:t>
            </a:r>
            <a:r>
              <a:rPr lang="en-US" sz="1700" dirty="0" err="1"/>
              <a:t>demikian</a:t>
            </a:r>
            <a:r>
              <a:rPr lang="en-US" sz="1700" dirty="0"/>
              <a:t>, </a:t>
            </a:r>
            <a:r>
              <a:rPr lang="en-US" sz="1700" dirty="0" err="1"/>
              <a:t>jumlah</a:t>
            </a:r>
            <a:r>
              <a:rPr lang="en-US" sz="1700" dirty="0"/>
              <a:t> </a:t>
            </a:r>
            <a:r>
              <a:rPr lang="en-US" sz="1700" dirty="0" err="1"/>
              <a:t>PPh</a:t>
            </a:r>
            <a:r>
              <a:rPr lang="en-US" sz="1700" dirty="0"/>
              <a:t> 23 yang </a:t>
            </a:r>
            <a:r>
              <a:rPr lang="en-US" sz="1700" dirty="0" err="1"/>
              <a:t>dibayarkan</a:t>
            </a:r>
            <a:r>
              <a:rPr lang="en-US" sz="1700" dirty="0"/>
              <a:t>, </a:t>
            </a:r>
            <a:r>
              <a:rPr lang="en-US" sz="1700" dirty="0" err="1"/>
              <a:t>yaitusebesar</a:t>
            </a:r>
            <a:r>
              <a:rPr lang="en-US" sz="1700" dirty="0"/>
              <a:t>:	</a:t>
            </a:r>
          </a:p>
          <a:p>
            <a:r>
              <a:rPr lang="en-US" sz="1700" dirty="0" err="1"/>
              <a:t>Jawab</a:t>
            </a:r>
            <a:r>
              <a:rPr lang="en-US" sz="1700" dirty="0"/>
              <a:t>:</a:t>
            </a:r>
          </a:p>
          <a:p>
            <a:r>
              <a:rPr lang="en-US" sz="1700" dirty="0" err="1"/>
              <a:t>Karena</a:t>
            </a:r>
            <a:r>
              <a:rPr lang="en-US" sz="1700" dirty="0"/>
              <a:t> </a:t>
            </a:r>
            <a:r>
              <a:rPr lang="en-US" sz="1700" dirty="0" err="1"/>
              <a:t>tarif</a:t>
            </a:r>
            <a:r>
              <a:rPr lang="en-US" sz="1700" dirty="0"/>
              <a:t> </a:t>
            </a:r>
            <a:r>
              <a:rPr lang="en-US" sz="1700" dirty="0" err="1"/>
              <a:t>PPh</a:t>
            </a:r>
            <a:r>
              <a:rPr lang="en-US" sz="1700" dirty="0"/>
              <a:t> 23 </a:t>
            </a:r>
            <a:r>
              <a:rPr lang="en-US" sz="1700" dirty="0" err="1"/>
              <a:t>atau</a:t>
            </a:r>
            <a:r>
              <a:rPr lang="en-US" sz="1700" dirty="0"/>
              <a:t> </a:t>
            </a:r>
            <a:r>
              <a:rPr lang="en-US" sz="1700" dirty="0" err="1"/>
              <a:t>besaran</a:t>
            </a:r>
            <a:r>
              <a:rPr lang="en-US" sz="1700" dirty="0"/>
              <a:t> </a:t>
            </a:r>
            <a:r>
              <a:rPr lang="en-US" sz="1700" dirty="0" err="1"/>
              <a:t>PPh</a:t>
            </a:r>
            <a:r>
              <a:rPr lang="en-US" sz="1700" dirty="0"/>
              <a:t> 23 </a:t>
            </a:r>
            <a:r>
              <a:rPr lang="en-US" sz="1700" dirty="0" err="1"/>
              <a:t>untuk</a:t>
            </a:r>
            <a:r>
              <a:rPr lang="en-US" sz="1700" dirty="0"/>
              <a:t> </a:t>
            </a:r>
            <a:r>
              <a:rPr lang="en-US" sz="1700" dirty="0" err="1"/>
              <a:t>Jasa</a:t>
            </a:r>
            <a:r>
              <a:rPr lang="en-US" sz="1700" dirty="0"/>
              <a:t> </a:t>
            </a:r>
            <a:r>
              <a:rPr lang="en-US" sz="1700" dirty="0" err="1"/>
              <a:t>adalah</a:t>
            </a:r>
            <a:r>
              <a:rPr lang="en-US" sz="1700" dirty="0"/>
              <a:t> 2%, </a:t>
            </a:r>
            <a:r>
              <a:rPr lang="en-US" sz="1700" dirty="0" err="1"/>
              <a:t>maka</a:t>
            </a:r>
            <a:r>
              <a:rPr lang="en-US" sz="1700" dirty="0"/>
              <a:t> </a:t>
            </a:r>
            <a:r>
              <a:rPr lang="en-US" sz="1700" dirty="0" err="1"/>
              <a:t>perhitungannya</a:t>
            </a:r>
            <a:r>
              <a:rPr lang="en-US" sz="1700" dirty="0"/>
              <a:t> </a:t>
            </a:r>
            <a:r>
              <a:rPr lang="en-US" sz="1700" dirty="0" err="1"/>
              <a:t>adalah</a:t>
            </a:r>
            <a:r>
              <a:rPr lang="en-US" sz="1700" dirty="0"/>
              <a:t>:</a:t>
            </a:r>
          </a:p>
          <a:p>
            <a:r>
              <a:rPr lang="en-US" sz="1700" dirty="0" err="1"/>
              <a:t>PPh</a:t>
            </a:r>
            <a:r>
              <a:rPr lang="en-US" sz="1700" dirty="0"/>
              <a:t> 23  = </a:t>
            </a:r>
            <a:r>
              <a:rPr lang="en-US" sz="1700" dirty="0" err="1"/>
              <a:t>Tarif</a:t>
            </a:r>
            <a:r>
              <a:rPr lang="en-US" sz="1700" dirty="0"/>
              <a:t> </a:t>
            </a:r>
            <a:r>
              <a:rPr lang="en-US" sz="1700" dirty="0" err="1"/>
              <a:t>PPh</a:t>
            </a:r>
            <a:r>
              <a:rPr lang="en-US" sz="1700" dirty="0"/>
              <a:t> x </a:t>
            </a:r>
            <a:r>
              <a:rPr lang="en-US" sz="1700" dirty="0" err="1"/>
              <a:t>Pembayaran</a:t>
            </a:r>
            <a:r>
              <a:rPr lang="en-US" sz="1700" dirty="0"/>
              <a:t> </a:t>
            </a:r>
            <a:r>
              <a:rPr lang="en-US" sz="1700" dirty="0" err="1"/>
              <a:t>atas</a:t>
            </a:r>
            <a:r>
              <a:rPr lang="en-US" sz="1700" dirty="0"/>
              <a:t> </a:t>
            </a:r>
            <a:r>
              <a:rPr lang="en-US" sz="1700" dirty="0" err="1"/>
              <a:t>Jasa</a:t>
            </a:r>
            <a:endParaRPr lang="en-US" sz="1700" dirty="0"/>
          </a:p>
          <a:p>
            <a:r>
              <a:rPr lang="en-US" sz="1700" dirty="0"/>
              <a:t>	   	 = 2% x Rp15.000.000</a:t>
            </a:r>
          </a:p>
          <a:p>
            <a:r>
              <a:rPr lang="en-US" sz="1700" dirty="0"/>
              <a:t>	    	 = Rp300.000	</a:t>
            </a: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314505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7B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32013B7-2246-4418-80F5-B975B16FC23A}"/>
              </a:ext>
            </a:extLst>
          </p:cNvPr>
          <p:cNvSpPr/>
          <p:nvPr/>
        </p:nvSpPr>
        <p:spPr>
          <a:xfrm>
            <a:off x="0" y="-344090"/>
            <a:ext cx="2124075" cy="16076428"/>
          </a:xfrm>
          <a:custGeom>
            <a:avLst/>
            <a:gdLst>
              <a:gd name="connsiteX0" fmla="*/ 0 w 2124075"/>
              <a:gd name="connsiteY0" fmla="*/ 0 h 16076428"/>
              <a:gd name="connsiteX1" fmla="*/ 2124075 w 2124075"/>
              <a:gd name="connsiteY1" fmla="*/ 0 h 16076428"/>
              <a:gd name="connsiteX2" fmla="*/ 2124075 w 2124075"/>
              <a:gd name="connsiteY2" fmla="*/ 4660388 h 16076428"/>
              <a:gd name="connsiteX3" fmla="*/ 1064000 w 2124075"/>
              <a:gd name="connsiteY3" fmla="*/ 4660388 h 16076428"/>
              <a:gd name="connsiteX4" fmla="*/ 934881 w 2124075"/>
              <a:gd name="connsiteY4" fmla="*/ 4789507 h 16076428"/>
              <a:gd name="connsiteX5" fmla="*/ 934881 w 2124075"/>
              <a:gd name="connsiteY5" fmla="*/ 5305969 h 16076428"/>
              <a:gd name="connsiteX6" fmla="*/ 1064000 w 2124075"/>
              <a:gd name="connsiteY6" fmla="*/ 5435088 h 16076428"/>
              <a:gd name="connsiteX7" fmla="*/ 2124075 w 2124075"/>
              <a:gd name="connsiteY7" fmla="*/ 5435088 h 16076428"/>
              <a:gd name="connsiteX8" fmla="*/ 2124075 w 2124075"/>
              <a:gd name="connsiteY8" fmla="*/ 16076428 h 16076428"/>
              <a:gd name="connsiteX9" fmla="*/ 0 w 2124075"/>
              <a:gd name="connsiteY9" fmla="*/ 16076428 h 160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4075" h="16076428">
                <a:moveTo>
                  <a:pt x="0" y="0"/>
                </a:moveTo>
                <a:lnTo>
                  <a:pt x="2124075" y="0"/>
                </a:lnTo>
                <a:lnTo>
                  <a:pt x="2124075" y="4660388"/>
                </a:lnTo>
                <a:lnTo>
                  <a:pt x="1064000" y="4660388"/>
                </a:lnTo>
                <a:cubicBezTo>
                  <a:pt x="992690" y="4660388"/>
                  <a:pt x="934881" y="4718197"/>
                  <a:pt x="934881" y="4789507"/>
                </a:cubicBezTo>
                <a:lnTo>
                  <a:pt x="934881" y="5305969"/>
                </a:lnTo>
                <a:cubicBezTo>
                  <a:pt x="934881" y="5377279"/>
                  <a:pt x="992690" y="5435088"/>
                  <a:pt x="1064000" y="5435088"/>
                </a:cubicBezTo>
                <a:lnTo>
                  <a:pt x="2124075" y="5435088"/>
                </a:lnTo>
                <a:lnTo>
                  <a:pt x="2124075" y="16076428"/>
                </a:lnTo>
                <a:lnTo>
                  <a:pt x="0" y="16076428"/>
                </a:lnTo>
                <a:close/>
              </a:path>
            </a:pathLst>
          </a:custGeom>
          <a:solidFill>
            <a:srgbClr val="EAD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1026" name="Picture 2" descr="Pearl Tan Color Palette | Tan color palette, Brown color palette, Rustic  color palettes">
            <a:extLst>
              <a:ext uri="{FF2B5EF4-FFF2-40B4-BE49-F238E27FC236}">
                <a16:creationId xmlns:a16="http://schemas.microsoft.com/office/drawing/2014/main" id="{6AB53832-D5DD-4428-A2BD-A823A6717A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69"/>
          <a:stretch/>
        </p:blipFill>
        <p:spPr bwMode="auto">
          <a:xfrm rot="5400000">
            <a:off x="10663348" y="2952212"/>
            <a:ext cx="48768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CA5FEB4-CA21-4B8C-BB2A-85AE6862DEFE}"/>
              </a:ext>
            </a:extLst>
          </p:cNvPr>
          <p:cNvSpPr/>
          <p:nvPr/>
        </p:nvSpPr>
        <p:spPr>
          <a:xfrm>
            <a:off x="-2138363" y="5454059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K Lemon Yellow Sun" panose="02000000000000000000" pitchFamily="50" charset="0"/>
              </a:rPr>
              <a:t>Daftar </a:t>
            </a:r>
            <a:r>
              <a:rPr lang="en-US" sz="2000" dirty="0" err="1">
                <a:solidFill>
                  <a:schemeClr val="tx1"/>
                </a:solidFill>
                <a:latin typeface="DK Lemon Yellow Sun" panose="02000000000000000000" pitchFamily="50" charset="0"/>
              </a:rPr>
              <a:t>pustaka</a:t>
            </a:r>
            <a:endParaRPr lang="en-ID" sz="20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4D57C60-9737-4FCA-8680-BFAAC9F7F3EE}"/>
              </a:ext>
            </a:extLst>
          </p:cNvPr>
          <p:cNvSpPr/>
          <p:nvPr/>
        </p:nvSpPr>
        <p:spPr>
          <a:xfrm>
            <a:off x="1074737" y="4462252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B0EA4E-5754-4C9E-BF81-1FAFCAB57D91}"/>
              </a:ext>
            </a:extLst>
          </p:cNvPr>
          <p:cNvSpPr/>
          <p:nvPr/>
        </p:nvSpPr>
        <p:spPr>
          <a:xfrm>
            <a:off x="-2138363" y="3428462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3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275FE5B-9AE0-43EE-94A5-F6CE77839894}"/>
              </a:ext>
            </a:extLst>
          </p:cNvPr>
          <p:cNvSpPr/>
          <p:nvPr/>
        </p:nvSpPr>
        <p:spPr>
          <a:xfrm>
            <a:off x="-2138363" y="2398971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2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8129D80-D0B9-4D15-A05E-78AA55221E73}"/>
              </a:ext>
            </a:extLst>
          </p:cNvPr>
          <p:cNvSpPr/>
          <p:nvPr/>
        </p:nvSpPr>
        <p:spPr>
          <a:xfrm>
            <a:off x="-2138363" y="1441444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1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47AB6BD-295A-4DC3-BE92-829F16F31C76}"/>
              </a:ext>
            </a:extLst>
          </p:cNvPr>
          <p:cNvGrpSpPr/>
          <p:nvPr/>
        </p:nvGrpSpPr>
        <p:grpSpPr>
          <a:xfrm>
            <a:off x="154027" y="1441444"/>
            <a:ext cx="1844018" cy="4558046"/>
            <a:chOff x="154027" y="1441444"/>
            <a:chExt cx="1844018" cy="4558046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7090F4B-824E-4C11-B030-2F6A9D221A93}"/>
                </a:ext>
              </a:extLst>
            </p:cNvPr>
            <p:cNvSpPr/>
            <p:nvPr/>
          </p:nvSpPr>
          <p:spPr>
            <a:xfrm>
              <a:off x="154027" y="5454059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Daftar </a:t>
              </a:r>
              <a:r>
                <a:rPr lang="en-US" sz="2000" dirty="0" err="1">
                  <a:solidFill>
                    <a:schemeClr val="tx1"/>
                  </a:solidFill>
                  <a:latin typeface="DK Lemon Yellow Sun" panose="02000000000000000000" pitchFamily="50" charset="0"/>
                </a:rPr>
                <a:t>pustaka</a:t>
              </a:r>
              <a:endParaRPr lang="en-ID" sz="20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950015DD-1D40-4DA8-95C3-80935109B511}"/>
                </a:ext>
              </a:extLst>
            </p:cNvPr>
            <p:cNvSpPr/>
            <p:nvPr/>
          </p:nvSpPr>
          <p:spPr>
            <a:xfrm>
              <a:off x="154027" y="3428462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3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B1CB014D-34FE-48CF-BCCA-22022F08D207}"/>
                </a:ext>
              </a:extLst>
            </p:cNvPr>
            <p:cNvSpPr/>
            <p:nvPr/>
          </p:nvSpPr>
          <p:spPr>
            <a:xfrm>
              <a:off x="154027" y="2398971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2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FC9BD9F-95BF-47CD-BB78-745BFCAB932F}"/>
                </a:ext>
              </a:extLst>
            </p:cNvPr>
            <p:cNvSpPr/>
            <p:nvPr/>
          </p:nvSpPr>
          <p:spPr>
            <a:xfrm>
              <a:off x="154027" y="1441444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1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D6DBF0C-EF5E-410B-8342-A313EE0BF302}"/>
              </a:ext>
            </a:extLst>
          </p:cNvPr>
          <p:cNvSpPr txBox="1"/>
          <p:nvPr/>
        </p:nvSpPr>
        <p:spPr>
          <a:xfrm>
            <a:off x="5284695" y="56392"/>
            <a:ext cx="9058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Studi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Kasus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PPh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pasal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26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9A59AA-1049-471D-A399-F46863E5592D}"/>
              </a:ext>
            </a:extLst>
          </p:cNvPr>
          <p:cNvSpPr/>
          <p:nvPr/>
        </p:nvSpPr>
        <p:spPr>
          <a:xfrm>
            <a:off x="3429000" y="1050233"/>
            <a:ext cx="8511988" cy="5054600"/>
          </a:xfrm>
          <a:prstGeom prst="rect">
            <a:avLst/>
          </a:prstGeom>
          <a:solidFill>
            <a:srgbClr val="F2F4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98497AC-1AFD-4B16-A00D-538AE678EEFD}"/>
              </a:ext>
            </a:extLst>
          </p:cNvPr>
          <p:cNvSpPr txBox="1"/>
          <p:nvPr/>
        </p:nvSpPr>
        <p:spPr>
          <a:xfrm>
            <a:off x="3666040" y="1714159"/>
            <a:ext cx="827494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+mj-lt"/>
              <a:buAutoNum type="arabicParenR" startAt="3"/>
            </a:pPr>
            <a:r>
              <a:rPr lang="en-US" b="1" dirty="0"/>
              <a:t>Penghasilan </a:t>
            </a:r>
            <a:r>
              <a:rPr lang="en-US" b="1" dirty="0" err="1"/>
              <a:t>Bruto</a:t>
            </a:r>
            <a:endParaRPr lang="en-US" b="1" dirty="0"/>
          </a:p>
          <a:p>
            <a:r>
              <a:rPr lang="en-US" dirty="0"/>
              <a:t>	PT </a:t>
            </a:r>
            <a:r>
              <a:rPr lang="en-US" dirty="0" err="1"/>
              <a:t>Perdana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penerbit</a:t>
            </a:r>
            <a:r>
              <a:rPr lang="en-US" dirty="0"/>
              <a:t> </a:t>
            </a:r>
            <a:r>
              <a:rPr lang="en-US" dirty="0" err="1"/>
              <a:t>buku</a:t>
            </a:r>
            <a:r>
              <a:rPr lang="en-US" dirty="0"/>
              <a:t> </a:t>
            </a:r>
            <a:r>
              <a:rPr lang="en-US" dirty="0" err="1"/>
              <a:t>cerita</a:t>
            </a:r>
            <a:r>
              <a:rPr lang="en-US" dirty="0"/>
              <a:t> </a:t>
            </a:r>
            <a:r>
              <a:rPr lang="en-US" dirty="0" err="1"/>
              <a:t>anak-anak</a:t>
            </a:r>
            <a:r>
              <a:rPr lang="en-US" dirty="0"/>
              <a:t>.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bulan</a:t>
            </a:r>
            <a:r>
              <a:rPr lang="en-US" dirty="0"/>
              <a:t> </a:t>
            </a:r>
            <a:r>
              <a:rPr lang="en-US" dirty="0" err="1"/>
              <a:t>Maret</a:t>
            </a:r>
            <a:r>
              <a:rPr lang="en-US" dirty="0"/>
              <a:t> 2016 </a:t>
            </a:r>
            <a:r>
              <a:rPr lang="en-US" dirty="0" err="1"/>
              <a:t>perusahaan</a:t>
            </a:r>
            <a:r>
              <a:rPr lang="en-US" dirty="0"/>
              <a:t> </a:t>
            </a:r>
            <a:r>
              <a:rPr lang="en-US" dirty="0" err="1"/>
              <a:t>membayarkan</a:t>
            </a:r>
            <a:r>
              <a:rPr lang="en-US" dirty="0"/>
              <a:t> royalty </a:t>
            </a:r>
            <a:r>
              <a:rPr lang="en-US" dirty="0" err="1"/>
              <a:t>sebesar</a:t>
            </a:r>
            <a:r>
              <a:rPr lang="en-US" dirty="0"/>
              <a:t> Rp100.000.000,00 </a:t>
            </a:r>
            <a:r>
              <a:rPr lang="en-US" dirty="0" err="1"/>
              <a:t>kepada</a:t>
            </a:r>
            <a:r>
              <a:rPr lang="en-US" dirty="0"/>
              <a:t> AKIRA TORIYAMA </a:t>
            </a:r>
            <a:r>
              <a:rPr lang="en-US" dirty="0" err="1"/>
              <a:t>sebagai</a:t>
            </a:r>
            <a:r>
              <a:rPr lang="en-US" dirty="0"/>
              <a:t>  </a:t>
            </a:r>
            <a:r>
              <a:rPr lang="en-US" dirty="0" err="1"/>
              <a:t>pengarang</a:t>
            </a:r>
            <a:r>
              <a:rPr lang="en-US" dirty="0"/>
              <a:t> </a:t>
            </a:r>
            <a:r>
              <a:rPr lang="en-US" dirty="0" err="1"/>
              <a:t>buku</a:t>
            </a:r>
            <a:r>
              <a:rPr lang="en-US" dirty="0"/>
              <a:t> </a:t>
            </a:r>
            <a:r>
              <a:rPr lang="en-US" dirty="0" err="1"/>
              <a:t>cerita</a:t>
            </a:r>
            <a:r>
              <a:rPr lang="en-US" dirty="0"/>
              <a:t> </a:t>
            </a:r>
            <a:r>
              <a:rPr lang="en-US" dirty="0" err="1"/>
              <a:t>anak-anak</a:t>
            </a:r>
            <a:r>
              <a:rPr lang="en-US" dirty="0"/>
              <a:t> Dragon Ball. AKHIRA TORIYAMA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Wajib</a:t>
            </a:r>
            <a:r>
              <a:rPr lang="en-US" dirty="0"/>
              <a:t> </a:t>
            </a:r>
            <a:r>
              <a:rPr lang="en-US" dirty="0" err="1"/>
              <a:t>Pajak</a:t>
            </a:r>
            <a:r>
              <a:rPr lang="en-US" dirty="0"/>
              <a:t> </a:t>
            </a:r>
            <a:r>
              <a:rPr lang="en-US" dirty="0" err="1"/>
              <a:t>Luar</a:t>
            </a:r>
            <a:r>
              <a:rPr lang="en-US" dirty="0"/>
              <a:t> </a:t>
            </a:r>
            <a:r>
              <a:rPr lang="en-US" dirty="0" err="1"/>
              <a:t>Negeri</a:t>
            </a:r>
            <a:r>
              <a:rPr lang="en-US" dirty="0"/>
              <a:t> .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26 yang </a:t>
            </a:r>
            <a:r>
              <a:rPr lang="en-US" dirty="0" err="1"/>
              <a:t>dipotong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PT </a:t>
            </a:r>
            <a:r>
              <a:rPr lang="en-US" dirty="0" err="1"/>
              <a:t>Perdana</a:t>
            </a:r>
            <a:r>
              <a:rPr lang="en-US" dirty="0"/>
              <a:t> </a:t>
            </a:r>
            <a:r>
              <a:rPr lang="en-US" dirty="0" err="1"/>
              <a:t>sebesar</a:t>
            </a:r>
            <a:r>
              <a:rPr lang="en-US" dirty="0"/>
              <a:t> :	</a:t>
            </a:r>
          </a:p>
          <a:p>
            <a:r>
              <a:rPr lang="en-US" dirty="0" err="1"/>
              <a:t>Jawab</a:t>
            </a:r>
            <a:r>
              <a:rPr lang="en-US" dirty="0"/>
              <a:t>:</a:t>
            </a:r>
          </a:p>
          <a:p>
            <a:r>
              <a:rPr lang="en-US" i="1" dirty="0" err="1"/>
              <a:t>Karena</a:t>
            </a:r>
            <a:r>
              <a:rPr lang="en-US" i="1" dirty="0"/>
              <a:t> </a:t>
            </a:r>
            <a:r>
              <a:rPr lang="en-US" i="1" dirty="0" err="1"/>
              <a:t>tarif</a:t>
            </a:r>
            <a:r>
              <a:rPr lang="en-US" i="1" dirty="0"/>
              <a:t> </a:t>
            </a:r>
            <a:r>
              <a:rPr lang="en-US" i="1" dirty="0" err="1"/>
              <a:t>PPh</a:t>
            </a:r>
            <a:r>
              <a:rPr lang="en-US" i="1" dirty="0"/>
              <a:t> 26 </a:t>
            </a:r>
            <a:r>
              <a:rPr lang="en-US" i="1" dirty="0" err="1"/>
              <a:t>atau</a:t>
            </a:r>
            <a:r>
              <a:rPr lang="en-US" i="1" dirty="0"/>
              <a:t> </a:t>
            </a:r>
            <a:r>
              <a:rPr lang="en-US" i="1" dirty="0" err="1"/>
              <a:t>besaran</a:t>
            </a:r>
            <a:r>
              <a:rPr lang="en-US" i="1" dirty="0"/>
              <a:t> </a:t>
            </a:r>
            <a:r>
              <a:rPr lang="en-US" i="1" dirty="0" err="1"/>
              <a:t>PPh</a:t>
            </a:r>
            <a:r>
              <a:rPr lang="en-US" i="1" dirty="0"/>
              <a:t> 26 </a:t>
            </a:r>
            <a:r>
              <a:rPr lang="en-US" i="1" dirty="0" err="1"/>
              <a:t>untuk</a:t>
            </a:r>
            <a:r>
              <a:rPr lang="en-US" i="1" dirty="0"/>
              <a:t> </a:t>
            </a:r>
            <a:r>
              <a:rPr lang="en-US" i="1" dirty="0" err="1"/>
              <a:t>penghasilan</a:t>
            </a:r>
            <a:r>
              <a:rPr lang="en-US" i="1" dirty="0"/>
              <a:t> </a:t>
            </a:r>
            <a:r>
              <a:rPr lang="en-US" i="1" dirty="0" err="1"/>
              <a:t>Bruto</a:t>
            </a:r>
            <a:r>
              <a:rPr lang="en-US" i="1" dirty="0"/>
              <a:t> </a:t>
            </a:r>
            <a:r>
              <a:rPr lang="en-US" i="1" dirty="0" err="1"/>
              <a:t>Royalti</a:t>
            </a:r>
            <a:r>
              <a:rPr lang="en-US" i="1" dirty="0"/>
              <a:t> </a:t>
            </a:r>
            <a:r>
              <a:rPr lang="en-US" i="1" dirty="0" err="1"/>
              <a:t>adalah</a:t>
            </a:r>
            <a:r>
              <a:rPr lang="en-US" i="1" dirty="0"/>
              <a:t> 20%, </a:t>
            </a:r>
            <a:r>
              <a:rPr lang="en-US" i="1" dirty="0" err="1"/>
              <a:t>maka</a:t>
            </a:r>
            <a:r>
              <a:rPr lang="en-US" i="1" dirty="0"/>
              <a:t> </a:t>
            </a:r>
            <a:r>
              <a:rPr lang="en-US" i="1" dirty="0" err="1"/>
              <a:t>perhitungannya</a:t>
            </a:r>
            <a:r>
              <a:rPr lang="en-US" i="1" dirty="0"/>
              <a:t> </a:t>
            </a:r>
            <a:r>
              <a:rPr lang="en-US" i="1" dirty="0" err="1"/>
              <a:t>adalah</a:t>
            </a:r>
            <a:r>
              <a:rPr lang="en-US" i="1" dirty="0"/>
              <a:t>:</a:t>
            </a:r>
            <a:endParaRPr lang="en-US" dirty="0"/>
          </a:p>
          <a:p>
            <a:r>
              <a:rPr lang="en-US" i="1" dirty="0" err="1"/>
              <a:t>PPh</a:t>
            </a:r>
            <a:r>
              <a:rPr lang="en-US" i="1" dirty="0"/>
              <a:t> 26  = </a:t>
            </a:r>
            <a:r>
              <a:rPr lang="en-US" i="1" dirty="0" err="1"/>
              <a:t>Tarif</a:t>
            </a:r>
            <a:r>
              <a:rPr lang="en-US" i="1" dirty="0"/>
              <a:t> </a:t>
            </a:r>
            <a:r>
              <a:rPr lang="en-US" i="1" dirty="0" err="1"/>
              <a:t>PPh</a:t>
            </a:r>
            <a:r>
              <a:rPr lang="en-US" i="1" dirty="0"/>
              <a:t> x Penghasilan </a:t>
            </a:r>
            <a:r>
              <a:rPr lang="en-US" i="1" dirty="0" err="1"/>
              <a:t>Bruto</a:t>
            </a:r>
            <a:endParaRPr lang="en-US" dirty="0"/>
          </a:p>
          <a:p>
            <a:r>
              <a:rPr lang="en-US" i="1" dirty="0"/>
              <a:t>	   	 = 20% x Rp100.000.000</a:t>
            </a:r>
            <a:endParaRPr lang="en-US" dirty="0"/>
          </a:p>
          <a:p>
            <a:r>
              <a:rPr lang="en-US" i="1" dirty="0"/>
              <a:t>	    	 = Rp20.000.000</a:t>
            </a:r>
            <a:endParaRPr lang="en-US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13007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4996E32-CC95-41C4-B342-1D2AE6D856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3647440" y="1026390"/>
            <a:ext cx="5222239" cy="480521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26E2CCA-4CDE-48D8-BAB0-F066144E3E7F}"/>
              </a:ext>
            </a:extLst>
          </p:cNvPr>
          <p:cNvSpPr txBox="1"/>
          <p:nvPr/>
        </p:nvSpPr>
        <p:spPr>
          <a:xfrm>
            <a:off x="2174240" y="2712720"/>
            <a:ext cx="77825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latin typeface="Amanise" panose="02000500000000000000" pitchFamily="50" charset="0"/>
              </a:rPr>
              <a:t>Thank You</a:t>
            </a:r>
            <a:endParaRPr lang="en-ID" sz="11500" dirty="0">
              <a:latin typeface="Amanise" panose="02000500000000000000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B50304-93BE-49DC-A43C-52E97D57D8BA}"/>
              </a:ext>
            </a:extLst>
          </p:cNvPr>
          <p:cNvSpPr txBox="1"/>
          <p:nvPr/>
        </p:nvSpPr>
        <p:spPr>
          <a:xfrm>
            <a:off x="2255520" y="2743200"/>
            <a:ext cx="77825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bg1"/>
                </a:solidFill>
                <a:latin typeface="Amanise" panose="02000500000000000000" pitchFamily="50" charset="0"/>
              </a:rPr>
              <a:t>Thank You</a:t>
            </a:r>
            <a:endParaRPr lang="en-ID" sz="11500" dirty="0">
              <a:solidFill>
                <a:schemeClr val="bg1"/>
              </a:solidFill>
              <a:latin typeface="Amanise" panose="02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435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6BD6BF1-11E7-48FB-884D-C28AABDCD343}"/>
              </a:ext>
            </a:extLst>
          </p:cNvPr>
          <p:cNvSpPr/>
          <p:nvPr/>
        </p:nvSpPr>
        <p:spPr>
          <a:xfrm>
            <a:off x="13998" y="-3353243"/>
            <a:ext cx="2124075" cy="16076428"/>
          </a:xfrm>
          <a:custGeom>
            <a:avLst/>
            <a:gdLst>
              <a:gd name="connsiteX0" fmla="*/ 0 w 2124075"/>
              <a:gd name="connsiteY0" fmla="*/ 0 h 16076428"/>
              <a:gd name="connsiteX1" fmla="*/ 2124075 w 2124075"/>
              <a:gd name="connsiteY1" fmla="*/ 0 h 16076428"/>
              <a:gd name="connsiteX2" fmla="*/ 2124075 w 2124075"/>
              <a:gd name="connsiteY2" fmla="*/ 4660388 h 16076428"/>
              <a:gd name="connsiteX3" fmla="*/ 1064000 w 2124075"/>
              <a:gd name="connsiteY3" fmla="*/ 4660388 h 16076428"/>
              <a:gd name="connsiteX4" fmla="*/ 934881 w 2124075"/>
              <a:gd name="connsiteY4" fmla="*/ 4789507 h 16076428"/>
              <a:gd name="connsiteX5" fmla="*/ 934881 w 2124075"/>
              <a:gd name="connsiteY5" fmla="*/ 5305969 h 16076428"/>
              <a:gd name="connsiteX6" fmla="*/ 1064000 w 2124075"/>
              <a:gd name="connsiteY6" fmla="*/ 5435088 h 16076428"/>
              <a:gd name="connsiteX7" fmla="*/ 2124075 w 2124075"/>
              <a:gd name="connsiteY7" fmla="*/ 5435088 h 16076428"/>
              <a:gd name="connsiteX8" fmla="*/ 2124075 w 2124075"/>
              <a:gd name="connsiteY8" fmla="*/ 16076428 h 16076428"/>
              <a:gd name="connsiteX9" fmla="*/ 0 w 2124075"/>
              <a:gd name="connsiteY9" fmla="*/ 16076428 h 160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4075" h="16076428">
                <a:moveTo>
                  <a:pt x="0" y="0"/>
                </a:moveTo>
                <a:lnTo>
                  <a:pt x="2124075" y="0"/>
                </a:lnTo>
                <a:lnTo>
                  <a:pt x="2124075" y="4660388"/>
                </a:lnTo>
                <a:lnTo>
                  <a:pt x="1064000" y="4660388"/>
                </a:lnTo>
                <a:cubicBezTo>
                  <a:pt x="992690" y="4660388"/>
                  <a:pt x="934881" y="4718197"/>
                  <a:pt x="934881" y="4789507"/>
                </a:cubicBezTo>
                <a:lnTo>
                  <a:pt x="934881" y="5305969"/>
                </a:lnTo>
                <a:cubicBezTo>
                  <a:pt x="934881" y="5377279"/>
                  <a:pt x="992690" y="5435088"/>
                  <a:pt x="1064000" y="5435088"/>
                </a:cubicBezTo>
                <a:lnTo>
                  <a:pt x="2124075" y="5435088"/>
                </a:lnTo>
                <a:lnTo>
                  <a:pt x="2124075" y="16076428"/>
                </a:lnTo>
                <a:lnTo>
                  <a:pt x="0" y="16076428"/>
                </a:lnTo>
                <a:close/>
              </a:path>
            </a:pathLst>
          </a:custGeom>
          <a:solidFill>
            <a:srgbClr val="EAD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3" name="Picture 2" descr="Pearl Tan Color Palette | Tan color palette, Brown color palette, Rustic  color palettes">
            <a:extLst>
              <a:ext uri="{FF2B5EF4-FFF2-40B4-BE49-F238E27FC236}">
                <a16:creationId xmlns:a16="http://schemas.microsoft.com/office/drawing/2014/main" id="{7AC11208-7119-4397-B4E4-6B2F23A0DF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69"/>
          <a:stretch/>
        </p:blipFill>
        <p:spPr bwMode="auto">
          <a:xfrm rot="5400000">
            <a:off x="10663348" y="2952212"/>
            <a:ext cx="48768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4361C38-D037-4295-B94E-A45E0783F586}"/>
              </a:ext>
            </a:extLst>
          </p:cNvPr>
          <p:cNvSpPr/>
          <p:nvPr/>
        </p:nvSpPr>
        <p:spPr>
          <a:xfrm>
            <a:off x="-2138363" y="5454059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K Lemon Yellow Sun" panose="02000000000000000000" pitchFamily="50" charset="0"/>
              </a:rPr>
              <a:t>Daftar </a:t>
            </a:r>
            <a:r>
              <a:rPr lang="en-US" sz="2000" dirty="0" err="1">
                <a:solidFill>
                  <a:schemeClr val="tx1"/>
                </a:solidFill>
                <a:latin typeface="DK Lemon Yellow Sun" panose="02000000000000000000" pitchFamily="50" charset="0"/>
              </a:rPr>
              <a:t>pustaka</a:t>
            </a:r>
            <a:endParaRPr lang="en-ID" sz="20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6940249-317F-422E-B537-7BBE390CD865}"/>
              </a:ext>
            </a:extLst>
          </p:cNvPr>
          <p:cNvSpPr/>
          <p:nvPr/>
        </p:nvSpPr>
        <p:spPr>
          <a:xfrm>
            <a:off x="-2138363" y="4457953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4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D516CAA-C8CD-4D38-93BF-9F67DE74981B}"/>
              </a:ext>
            </a:extLst>
          </p:cNvPr>
          <p:cNvSpPr/>
          <p:nvPr/>
        </p:nvSpPr>
        <p:spPr>
          <a:xfrm>
            <a:off x="-2138363" y="3428462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3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28F6CB1-2DEF-4DDF-A957-2B70F3C581EB}"/>
              </a:ext>
            </a:extLst>
          </p:cNvPr>
          <p:cNvSpPr/>
          <p:nvPr/>
        </p:nvSpPr>
        <p:spPr>
          <a:xfrm>
            <a:off x="-2138363" y="2398971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2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2AC1727-458B-4049-93F3-1805450C5FBC}"/>
              </a:ext>
            </a:extLst>
          </p:cNvPr>
          <p:cNvSpPr/>
          <p:nvPr/>
        </p:nvSpPr>
        <p:spPr>
          <a:xfrm>
            <a:off x="1095453" y="1441444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1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793483C-1EF5-4059-AFA4-12C6BF14055B}"/>
              </a:ext>
            </a:extLst>
          </p:cNvPr>
          <p:cNvGrpSpPr/>
          <p:nvPr/>
        </p:nvGrpSpPr>
        <p:grpSpPr>
          <a:xfrm>
            <a:off x="154027" y="2398971"/>
            <a:ext cx="1844018" cy="3600519"/>
            <a:chOff x="154027" y="2398971"/>
            <a:chExt cx="1844018" cy="3600519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0ABE5C4-97C5-44F1-B540-795A9F122E66}"/>
                </a:ext>
              </a:extLst>
            </p:cNvPr>
            <p:cNvSpPr/>
            <p:nvPr/>
          </p:nvSpPr>
          <p:spPr>
            <a:xfrm>
              <a:off x="154027" y="5454059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Daftar </a:t>
              </a:r>
              <a:r>
                <a:rPr lang="en-US" sz="2000" dirty="0" err="1">
                  <a:solidFill>
                    <a:schemeClr val="tx1"/>
                  </a:solidFill>
                  <a:latin typeface="DK Lemon Yellow Sun" panose="02000000000000000000" pitchFamily="50" charset="0"/>
                </a:rPr>
                <a:t>pustaka</a:t>
              </a:r>
              <a:endParaRPr lang="en-ID" sz="20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176C745-C8B0-4D36-A445-B9E1F1C1282B}"/>
                </a:ext>
              </a:extLst>
            </p:cNvPr>
            <p:cNvSpPr/>
            <p:nvPr/>
          </p:nvSpPr>
          <p:spPr>
            <a:xfrm>
              <a:off x="154027" y="4457953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4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5E5B933D-D5AC-4D13-8840-AFB7AC5E0556}"/>
                </a:ext>
              </a:extLst>
            </p:cNvPr>
            <p:cNvSpPr/>
            <p:nvPr/>
          </p:nvSpPr>
          <p:spPr>
            <a:xfrm>
              <a:off x="154027" y="3428462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3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CAFEEC5-2C1F-4EB8-B1C7-8E99C2DF2E9C}"/>
                </a:ext>
              </a:extLst>
            </p:cNvPr>
            <p:cNvSpPr/>
            <p:nvPr/>
          </p:nvSpPr>
          <p:spPr>
            <a:xfrm>
              <a:off x="154027" y="2398971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2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</p:grpSp>
      <p:pic>
        <p:nvPicPr>
          <p:cNvPr id="15" name="Picture 2">
            <a:extLst>
              <a:ext uri="{FF2B5EF4-FFF2-40B4-BE49-F238E27FC236}">
                <a16:creationId xmlns:a16="http://schemas.microsoft.com/office/drawing/2014/main" id="{FA107846-8275-4D3E-97DF-F28B70A731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0800000" flipH="1">
            <a:off x="9252529" y="-1496396"/>
            <a:ext cx="2793645" cy="3483271"/>
          </a:xfrm>
          <a:prstGeom prst="rect">
            <a:avLst/>
          </a:prstGeom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A63A88E2-14EE-46A3-816E-1AEA974496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6321"/>
          <a:stretch>
            <a:fillRect/>
          </a:stretch>
        </p:blipFill>
        <p:spPr>
          <a:xfrm>
            <a:off x="2724784" y="-1360552"/>
            <a:ext cx="9321390" cy="27121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3829D0E-DCFA-44B0-BF12-2DC2E4A85C29}"/>
              </a:ext>
            </a:extLst>
          </p:cNvPr>
          <p:cNvSpPr txBox="1"/>
          <p:nvPr/>
        </p:nvSpPr>
        <p:spPr>
          <a:xfrm>
            <a:off x="6228674" y="320699"/>
            <a:ext cx="5461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Dasar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Hukum</a:t>
            </a:r>
            <a:endParaRPr lang="en-ID" sz="4800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392B1-B8EB-48CA-B441-266A82317625}"/>
              </a:ext>
            </a:extLst>
          </p:cNvPr>
          <p:cNvSpPr txBox="1"/>
          <p:nvPr/>
        </p:nvSpPr>
        <p:spPr>
          <a:xfrm>
            <a:off x="3308779" y="3032846"/>
            <a:ext cx="8153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dirty="0" err="1"/>
              <a:t>Undang-Undang</a:t>
            </a:r>
            <a:r>
              <a:rPr lang="en-US" dirty="0"/>
              <a:t> </a:t>
            </a:r>
            <a:r>
              <a:rPr lang="en-US" dirty="0" err="1"/>
              <a:t>Nomor</a:t>
            </a:r>
            <a:r>
              <a:rPr lang="en-US" dirty="0"/>
              <a:t> 7 </a:t>
            </a:r>
            <a:r>
              <a:rPr lang="en-US" dirty="0" err="1"/>
              <a:t>Tahun</a:t>
            </a:r>
            <a:r>
              <a:rPr lang="en-US" dirty="0"/>
              <a:t> 1983 </a:t>
            </a:r>
            <a:r>
              <a:rPr lang="en-US" dirty="0" err="1"/>
              <a:t>sebagaimana</a:t>
            </a:r>
            <a:r>
              <a:rPr lang="en-US" dirty="0"/>
              <a:t> </a:t>
            </a:r>
            <a:r>
              <a:rPr lang="en-US" dirty="0" err="1"/>
              <a:t>terakhir</a:t>
            </a:r>
            <a:r>
              <a:rPr lang="en-US" dirty="0"/>
              <a:t>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diubah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Undang-Undang</a:t>
            </a:r>
            <a:r>
              <a:rPr lang="en-US" dirty="0"/>
              <a:t> </a:t>
            </a:r>
            <a:r>
              <a:rPr lang="en-US" dirty="0" err="1"/>
              <a:t>Nomor</a:t>
            </a:r>
            <a:r>
              <a:rPr lang="en-US" dirty="0"/>
              <a:t> 36 </a:t>
            </a:r>
            <a:r>
              <a:rPr lang="en-US" dirty="0" err="1"/>
              <a:t>Tahun</a:t>
            </a:r>
            <a:r>
              <a:rPr lang="en-US" dirty="0"/>
              <a:t> 2008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Perubahan</a:t>
            </a:r>
            <a:r>
              <a:rPr lang="en-US" dirty="0"/>
              <a:t> </a:t>
            </a:r>
            <a:r>
              <a:rPr lang="en-US" dirty="0" err="1"/>
              <a:t>Keempat</a:t>
            </a:r>
            <a:r>
              <a:rPr lang="en-US" dirty="0"/>
              <a:t> </a:t>
            </a:r>
            <a:r>
              <a:rPr lang="en-US" dirty="0" err="1"/>
              <a:t>atas</a:t>
            </a:r>
            <a:r>
              <a:rPr lang="en-US" dirty="0"/>
              <a:t> UU No. 7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Pajak</a:t>
            </a:r>
            <a:r>
              <a:rPr lang="en-US" dirty="0"/>
              <a:t> </a:t>
            </a:r>
            <a:r>
              <a:rPr lang="en-US" dirty="0" err="1"/>
              <a:t>penghasilan</a:t>
            </a:r>
            <a:r>
              <a:rPr lang="en-US" dirty="0"/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err="1"/>
              <a:t>Undang-Undang</a:t>
            </a:r>
            <a:r>
              <a:rPr lang="en-US" dirty="0"/>
              <a:t> </a:t>
            </a:r>
            <a:r>
              <a:rPr lang="en-US" dirty="0" err="1"/>
              <a:t>Nomor</a:t>
            </a:r>
            <a:r>
              <a:rPr lang="en-US" dirty="0"/>
              <a:t> 7 </a:t>
            </a:r>
            <a:r>
              <a:rPr lang="en-US" dirty="0" err="1"/>
              <a:t>Tahun</a:t>
            </a:r>
            <a:r>
              <a:rPr lang="en-US" dirty="0"/>
              <a:t> 2001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Harmonisasi</a:t>
            </a:r>
            <a:r>
              <a:rPr lang="en-US" dirty="0"/>
              <a:t> </a:t>
            </a:r>
            <a:r>
              <a:rPr lang="en-US" dirty="0" err="1"/>
              <a:t>Peraturan</a:t>
            </a:r>
            <a:r>
              <a:rPr lang="en-US" dirty="0"/>
              <a:t> </a:t>
            </a:r>
            <a:r>
              <a:rPr lang="en-US" dirty="0" err="1"/>
              <a:t>Perpajakan</a:t>
            </a:r>
            <a:r>
              <a:rPr lang="en-US" dirty="0"/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err="1"/>
              <a:t>Peraturan</a:t>
            </a:r>
            <a:r>
              <a:rPr lang="en-US" dirty="0"/>
              <a:t> </a:t>
            </a:r>
            <a:r>
              <a:rPr lang="en-US" dirty="0" err="1"/>
              <a:t>Menteri</a:t>
            </a:r>
            <a:r>
              <a:rPr lang="en-US" dirty="0"/>
              <a:t> </a:t>
            </a:r>
            <a:r>
              <a:rPr lang="en-US" dirty="0" err="1"/>
              <a:t>Keuangan</a:t>
            </a:r>
            <a:r>
              <a:rPr lang="en-US" dirty="0"/>
              <a:t> </a:t>
            </a:r>
            <a:r>
              <a:rPr lang="en-US" dirty="0" err="1"/>
              <a:t>Nomor</a:t>
            </a:r>
            <a:r>
              <a:rPr lang="en-US" dirty="0"/>
              <a:t> 244/PMK.03/2008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/>
              <a:t>Jasa</a:t>
            </a:r>
            <a:r>
              <a:rPr lang="en-US" dirty="0"/>
              <a:t> Lain </a:t>
            </a:r>
            <a:r>
              <a:rPr lang="en-US" dirty="0" err="1"/>
              <a:t>sebegaimana</a:t>
            </a:r>
            <a:r>
              <a:rPr lang="en-US" dirty="0"/>
              <a:t> </a:t>
            </a:r>
            <a:r>
              <a:rPr lang="en-US" dirty="0" err="1"/>
              <a:t>dimaksud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23 </a:t>
            </a:r>
            <a:r>
              <a:rPr lang="en-US" dirty="0" err="1"/>
              <a:t>Ayat</a:t>
            </a:r>
            <a:r>
              <a:rPr lang="en-US" dirty="0"/>
              <a:t> (1) </a:t>
            </a:r>
            <a:r>
              <a:rPr lang="en-US" dirty="0" err="1"/>
              <a:t>Huruf</a:t>
            </a:r>
            <a:r>
              <a:rPr lang="en-US" dirty="0"/>
              <a:t> C </a:t>
            </a:r>
            <a:r>
              <a:rPr lang="en-US" dirty="0" err="1"/>
              <a:t>Angka</a:t>
            </a:r>
            <a:r>
              <a:rPr lang="en-US" dirty="0"/>
              <a:t> 2 </a:t>
            </a:r>
            <a:r>
              <a:rPr lang="en-US" dirty="0" err="1"/>
              <a:t>Undang-Undang</a:t>
            </a:r>
            <a:r>
              <a:rPr lang="en-US" dirty="0"/>
              <a:t> </a:t>
            </a:r>
            <a:r>
              <a:rPr lang="en-US" dirty="0" err="1"/>
              <a:t>Nomor</a:t>
            </a:r>
            <a:r>
              <a:rPr lang="en-US" dirty="0"/>
              <a:t> 7 </a:t>
            </a:r>
            <a:r>
              <a:rPr lang="en-US" dirty="0" err="1"/>
              <a:t>Tahun</a:t>
            </a:r>
            <a:r>
              <a:rPr lang="en-US" dirty="0"/>
              <a:t> 1983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Pajak</a:t>
            </a:r>
            <a:r>
              <a:rPr lang="en-US" dirty="0"/>
              <a:t> Penghasilan </a:t>
            </a:r>
            <a:r>
              <a:rPr lang="en-US" dirty="0" err="1"/>
              <a:t>sebagaimana</a:t>
            </a:r>
            <a:r>
              <a:rPr lang="en-US" dirty="0"/>
              <a:t>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kali </a:t>
            </a:r>
            <a:r>
              <a:rPr lang="en-US" dirty="0" err="1"/>
              <a:t>diubah</a:t>
            </a:r>
            <a:r>
              <a:rPr lang="en-US" dirty="0"/>
              <a:t> </a:t>
            </a:r>
            <a:r>
              <a:rPr lang="en-US" dirty="0" err="1"/>
              <a:t>terakhir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Undang-Undang</a:t>
            </a:r>
            <a:r>
              <a:rPr lang="en-US" dirty="0"/>
              <a:t> </a:t>
            </a:r>
            <a:r>
              <a:rPr lang="en-US" dirty="0" err="1"/>
              <a:t>Nomor</a:t>
            </a:r>
            <a:r>
              <a:rPr lang="en-US" dirty="0"/>
              <a:t> 36 </a:t>
            </a:r>
            <a:r>
              <a:rPr lang="en-US" dirty="0" err="1"/>
              <a:t>Tahun</a:t>
            </a:r>
            <a:r>
              <a:rPr lang="en-US" dirty="0"/>
              <a:t> 2008.</a:t>
            </a:r>
          </a:p>
        </p:txBody>
      </p:sp>
    </p:spTree>
    <p:extLst>
      <p:ext uri="{BB962C8B-B14F-4D97-AF65-F5344CB8AC3E}">
        <p14:creationId xmlns:p14="http://schemas.microsoft.com/office/powerpoint/2010/main" val="3521396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B3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87C159E8-1A41-4E65-9168-E7D34AF69B33}"/>
              </a:ext>
            </a:extLst>
          </p:cNvPr>
          <p:cNvSpPr/>
          <p:nvPr/>
        </p:nvSpPr>
        <p:spPr>
          <a:xfrm>
            <a:off x="0" y="-2375343"/>
            <a:ext cx="2124075" cy="16076428"/>
          </a:xfrm>
          <a:custGeom>
            <a:avLst/>
            <a:gdLst>
              <a:gd name="connsiteX0" fmla="*/ 0 w 2124075"/>
              <a:gd name="connsiteY0" fmla="*/ 0 h 16076428"/>
              <a:gd name="connsiteX1" fmla="*/ 2124075 w 2124075"/>
              <a:gd name="connsiteY1" fmla="*/ 0 h 16076428"/>
              <a:gd name="connsiteX2" fmla="*/ 2124075 w 2124075"/>
              <a:gd name="connsiteY2" fmla="*/ 4660388 h 16076428"/>
              <a:gd name="connsiteX3" fmla="*/ 1064000 w 2124075"/>
              <a:gd name="connsiteY3" fmla="*/ 4660388 h 16076428"/>
              <a:gd name="connsiteX4" fmla="*/ 934881 w 2124075"/>
              <a:gd name="connsiteY4" fmla="*/ 4789507 h 16076428"/>
              <a:gd name="connsiteX5" fmla="*/ 934881 w 2124075"/>
              <a:gd name="connsiteY5" fmla="*/ 5305969 h 16076428"/>
              <a:gd name="connsiteX6" fmla="*/ 1064000 w 2124075"/>
              <a:gd name="connsiteY6" fmla="*/ 5435088 h 16076428"/>
              <a:gd name="connsiteX7" fmla="*/ 2124075 w 2124075"/>
              <a:gd name="connsiteY7" fmla="*/ 5435088 h 16076428"/>
              <a:gd name="connsiteX8" fmla="*/ 2124075 w 2124075"/>
              <a:gd name="connsiteY8" fmla="*/ 16076428 h 16076428"/>
              <a:gd name="connsiteX9" fmla="*/ 0 w 2124075"/>
              <a:gd name="connsiteY9" fmla="*/ 16076428 h 160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4075" h="16076428">
                <a:moveTo>
                  <a:pt x="0" y="0"/>
                </a:moveTo>
                <a:lnTo>
                  <a:pt x="2124075" y="0"/>
                </a:lnTo>
                <a:lnTo>
                  <a:pt x="2124075" y="4660388"/>
                </a:lnTo>
                <a:lnTo>
                  <a:pt x="1064000" y="4660388"/>
                </a:lnTo>
                <a:cubicBezTo>
                  <a:pt x="992690" y="4660388"/>
                  <a:pt x="934881" y="4718197"/>
                  <a:pt x="934881" y="4789507"/>
                </a:cubicBezTo>
                <a:lnTo>
                  <a:pt x="934881" y="5305969"/>
                </a:lnTo>
                <a:cubicBezTo>
                  <a:pt x="934881" y="5377279"/>
                  <a:pt x="992690" y="5435088"/>
                  <a:pt x="1064000" y="5435088"/>
                </a:cubicBezTo>
                <a:lnTo>
                  <a:pt x="2124075" y="5435088"/>
                </a:lnTo>
                <a:lnTo>
                  <a:pt x="2124075" y="16076428"/>
                </a:lnTo>
                <a:lnTo>
                  <a:pt x="0" y="16076428"/>
                </a:lnTo>
                <a:close/>
              </a:path>
            </a:pathLst>
          </a:custGeom>
          <a:solidFill>
            <a:srgbClr val="EAD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3" name="Picture 2" descr="Pearl Tan Color Palette | Tan color palette, Brown color palette, Rustic  color palettes">
            <a:extLst>
              <a:ext uri="{FF2B5EF4-FFF2-40B4-BE49-F238E27FC236}">
                <a16:creationId xmlns:a16="http://schemas.microsoft.com/office/drawing/2014/main" id="{6C16743B-CBE3-478A-BE77-91AE3593B6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69"/>
          <a:stretch/>
        </p:blipFill>
        <p:spPr bwMode="auto">
          <a:xfrm rot="5400000">
            <a:off x="10663348" y="2952212"/>
            <a:ext cx="48768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EBA83FE-B6B6-4874-AC5D-46692D4D4DDD}"/>
              </a:ext>
            </a:extLst>
          </p:cNvPr>
          <p:cNvSpPr/>
          <p:nvPr/>
        </p:nvSpPr>
        <p:spPr>
          <a:xfrm>
            <a:off x="-2138363" y="5454059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K Lemon Yellow Sun" panose="02000000000000000000" pitchFamily="50" charset="0"/>
              </a:rPr>
              <a:t>Daftar </a:t>
            </a:r>
            <a:r>
              <a:rPr lang="en-US" sz="2000" dirty="0" err="1">
                <a:solidFill>
                  <a:schemeClr val="tx1"/>
                </a:solidFill>
                <a:latin typeface="DK Lemon Yellow Sun" panose="02000000000000000000" pitchFamily="50" charset="0"/>
              </a:rPr>
              <a:t>pustaka</a:t>
            </a:r>
            <a:endParaRPr lang="en-ID" sz="20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54CE3EB-9895-426F-8BB2-F9CEE8ED787B}"/>
              </a:ext>
            </a:extLst>
          </p:cNvPr>
          <p:cNvSpPr/>
          <p:nvPr/>
        </p:nvSpPr>
        <p:spPr>
          <a:xfrm>
            <a:off x="-2138363" y="4457953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4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6005528-3B9A-4B58-AA1C-98E1EDFB331E}"/>
              </a:ext>
            </a:extLst>
          </p:cNvPr>
          <p:cNvSpPr/>
          <p:nvPr/>
        </p:nvSpPr>
        <p:spPr>
          <a:xfrm>
            <a:off x="-2138363" y="3428462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3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BAE8579-9AFE-4FB1-A6D7-83EC162C9028}"/>
              </a:ext>
            </a:extLst>
          </p:cNvPr>
          <p:cNvSpPr/>
          <p:nvPr/>
        </p:nvSpPr>
        <p:spPr>
          <a:xfrm>
            <a:off x="1088251" y="2398971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2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759F1B6-5BA5-4699-8D0B-108AC38EAEA9}"/>
              </a:ext>
            </a:extLst>
          </p:cNvPr>
          <p:cNvSpPr/>
          <p:nvPr/>
        </p:nvSpPr>
        <p:spPr>
          <a:xfrm>
            <a:off x="-2138363" y="1441444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1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047B811-192F-418E-A193-84C1818426DC}"/>
              </a:ext>
            </a:extLst>
          </p:cNvPr>
          <p:cNvGrpSpPr/>
          <p:nvPr/>
        </p:nvGrpSpPr>
        <p:grpSpPr>
          <a:xfrm>
            <a:off x="154027" y="1441444"/>
            <a:ext cx="1844018" cy="4558046"/>
            <a:chOff x="154027" y="1441444"/>
            <a:chExt cx="1844018" cy="4558046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10A023B-B83D-49A6-B033-C9A9CB8D1C48}"/>
                </a:ext>
              </a:extLst>
            </p:cNvPr>
            <p:cNvSpPr/>
            <p:nvPr/>
          </p:nvSpPr>
          <p:spPr>
            <a:xfrm>
              <a:off x="154027" y="5454059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Daftar </a:t>
              </a:r>
              <a:r>
                <a:rPr lang="en-US" sz="2000" dirty="0" err="1">
                  <a:solidFill>
                    <a:schemeClr val="tx1"/>
                  </a:solidFill>
                  <a:latin typeface="DK Lemon Yellow Sun" panose="02000000000000000000" pitchFamily="50" charset="0"/>
                </a:rPr>
                <a:t>pustaka</a:t>
              </a:r>
              <a:endParaRPr lang="en-ID" sz="20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FE35095-A54D-4726-8F85-699C71638FBE}"/>
                </a:ext>
              </a:extLst>
            </p:cNvPr>
            <p:cNvSpPr/>
            <p:nvPr/>
          </p:nvSpPr>
          <p:spPr>
            <a:xfrm>
              <a:off x="154027" y="4457953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4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28BD3BA1-9217-4180-9559-F6591910DE45}"/>
                </a:ext>
              </a:extLst>
            </p:cNvPr>
            <p:cNvSpPr/>
            <p:nvPr/>
          </p:nvSpPr>
          <p:spPr>
            <a:xfrm>
              <a:off x="154027" y="3428462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3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D53E2635-BF1B-498F-AD72-97E40369B5B4}"/>
                </a:ext>
              </a:extLst>
            </p:cNvPr>
            <p:cNvSpPr/>
            <p:nvPr/>
          </p:nvSpPr>
          <p:spPr>
            <a:xfrm>
              <a:off x="154027" y="1441444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1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</p:grpSp>
      <p:pic>
        <p:nvPicPr>
          <p:cNvPr id="16" name="Picture 6">
            <a:extLst>
              <a:ext uri="{FF2B5EF4-FFF2-40B4-BE49-F238E27FC236}">
                <a16:creationId xmlns:a16="http://schemas.microsoft.com/office/drawing/2014/main" id="{3A11A5DE-2686-4F46-A624-0942442135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6321"/>
          <a:stretch>
            <a:fillRect/>
          </a:stretch>
        </p:blipFill>
        <p:spPr>
          <a:xfrm>
            <a:off x="2834144" y="757166"/>
            <a:ext cx="9699572" cy="597329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ABFC194-F086-426C-B021-8AC6DEC1CA13}"/>
              </a:ext>
            </a:extLst>
          </p:cNvPr>
          <p:cNvSpPr txBox="1"/>
          <p:nvPr/>
        </p:nvSpPr>
        <p:spPr>
          <a:xfrm>
            <a:off x="6954474" y="-90064"/>
            <a:ext cx="546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Subjek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&amp; </a:t>
            </a:r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Objek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652FEF7-8D0D-4727-BF7B-B77400F401EB}"/>
              </a:ext>
            </a:extLst>
          </p:cNvPr>
          <p:cNvSpPr txBox="1"/>
          <p:nvPr/>
        </p:nvSpPr>
        <p:spPr>
          <a:xfrm>
            <a:off x="3367058" y="837384"/>
            <a:ext cx="81534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ID" b="1" dirty="0"/>
              <a:t>SUBJEK</a:t>
            </a:r>
            <a:endParaRPr lang="en-US" b="1" dirty="0"/>
          </a:p>
          <a:p>
            <a:pPr marL="800100" lvl="1" indent="-342900">
              <a:buFont typeface="+mj-lt"/>
              <a:buAutoNum type="alphaLcParenR"/>
            </a:pPr>
            <a:r>
              <a:rPr lang="en-US" b="1" dirty="0" err="1"/>
              <a:t>Subjek</a:t>
            </a:r>
            <a:r>
              <a:rPr lang="en-US" b="1" dirty="0"/>
              <a:t> </a:t>
            </a:r>
            <a:r>
              <a:rPr lang="en-US" b="1" dirty="0" err="1"/>
              <a:t>PPh</a:t>
            </a:r>
            <a:r>
              <a:rPr lang="en-US" b="1" dirty="0"/>
              <a:t> </a:t>
            </a:r>
            <a:r>
              <a:rPr lang="en-US" b="1" dirty="0" err="1"/>
              <a:t>Pasal</a:t>
            </a:r>
            <a:r>
              <a:rPr lang="en-US" b="1" dirty="0"/>
              <a:t> 23</a:t>
            </a:r>
          </a:p>
          <a:p>
            <a:pPr lvl="0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Orang </a:t>
            </a:r>
            <a:r>
              <a:rPr lang="en-US" dirty="0" err="1"/>
              <a:t>Pribadi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penerima</a:t>
            </a:r>
            <a:r>
              <a:rPr lang="en-US" dirty="0"/>
              <a:t> </a:t>
            </a:r>
            <a:r>
              <a:rPr lang="en-US" dirty="0" err="1"/>
              <a:t>warisan</a:t>
            </a:r>
            <a:r>
              <a:rPr lang="en-US" dirty="0"/>
              <a:t> yang </a:t>
            </a:r>
            <a:r>
              <a:rPr lang="en-US" dirty="0" err="1"/>
              <a:t>belum</a:t>
            </a:r>
            <a:r>
              <a:rPr lang="en-US" dirty="0"/>
              <a:t> </a:t>
            </a:r>
            <a:r>
              <a:rPr lang="en-US" dirty="0" err="1"/>
              <a:t>terbagi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kesatuan</a:t>
            </a:r>
            <a:r>
              <a:rPr lang="en-US" dirty="0"/>
              <a:t> </a:t>
            </a:r>
            <a:r>
              <a:rPr lang="en-US" dirty="0" err="1"/>
              <a:t>menggantikan</a:t>
            </a:r>
            <a:r>
              <a:rPr lang="en-US" dirty="0"/>
              <a:t> yang </a:t>
            </a:r>
            <a:r>
              <a:rPr lang="en-US" dirty="0" err="1"/>
              <a:t>berhak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Badan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Bentuk</a:t>
            </a:r>
            <a:r>
              <a:rPr lang="en-US" dirty="0"/>
              <a:t> Usaha </a:t>
            </a:r>
            <a:r>
              <a:rPr lang="en-US" dirty="0" err="1"/>
              <a:t>Tetap</a:t>
            </a:r>
            <a:endParaRPr lang="en-US" dirty="0"/>
          </a:p>
          <a:p>
            <a:pPr lvl="0"/>
            <a:endParaRPr lang="en-ID" dirty="0"/>
          </a:p>
          <a:p>
            <a:pPr marL="800100" lvl="1" indent="-342900">
              <a:buFont typeface="+mj-lt"/>
              <a:buAutoNum type="alphaLcParenR" startAt="2"/>
            </a:pPr>
            <a:r>
              <a:rPr lang="en-US" b="1" dirty="0" err="1"/>
              <a:t>Subjek</a:t>
            </a:r>
            <a:r>
              <a:rPr lang="en-US" b="1" dirty="0"/>
              <a:t> </a:t>
            </a:r>
            <a:r>
              <a:rPr lang="en-US" b="1" dirty="0" err="1"/>
              <a:t>PPh</a:t>
            </a:r>
            <a:r>
              <a:rPr lang="en-US" b="1" dirty="0"/>
              <a:t> </a:t>
            </a:r>
            <a:r>
              <a:rPr lang="en-US" b="1" dirty="0" err="1"/>
              <a:t>Pasal</a:t>
            </a:r>
            <a:r>
              <a:rPr lang="en-US" b="1" dirty="0"/>
              <a:t> 26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Pengoperasian</a:t>
            </a:r>
            <a:r>
              <a:rPr lang="en-US" dirty="0"/>
              <a:t> Usaha di Indonesia</a:t>
            </a:r>
          </a:p>
          <a:p>
            <a:r>
              <a:rPr lang="en-ID" dirty="0"/>
              <a:t>	</a:t>
            </a:r>
            <a:r>
              <a:rPr lang="en-US" dirty="0" err="1"/>
              <a:t>Seorang</a:t>
            </a:r>
            <a:r>
              <a:rPr lang="en-US" dirty="0"/>
              <a:t> </a:t>
            </a:r>
            <a:r>
              <a:rPr lang="en-US" dirty="0" err="1"/>
              <a:t>individu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bertempat</a:t>
            </a:r>
            <a:r>
              <a:rPr lang="en-US" dirty="0"/>
              <a:t> </a:t>
            </a:r>
            <a:r>
              <a:rPr lang="en-US" dirty="0" err="1"/>
              <a:t>tinggal</a:t>
            </a:r>
            <a:r>
              <a:rPr lang="en-US" dirty="0"/>
              <a:t> di Indonesia, </a:t>
            </a:r>
            <a:r>
              <a:rPr lang="en-US" dirty="0" err="1"/>
              <a:t>individu</a:t>
            </a:r>
            <a:r>
              <a:rPr lang="en-US" dirty="0"/>
              <a:t> yang 	</a:t>
            </a:r>
            <a:r>
              <a:rPr lang="en-US" dirty="0" err="1"/>
              <a:t>tinggal</a:t>
            </a:r>
            <a:r>
              <a:rPr lang="en-US" dirty="0"/>
              <a:t> di Indonesia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183 </a:t>
            </a:r>
            <a:r>
              <a:rPr lang="en-US" dirty="0" err="1"/>
              <a:t>hari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setahun</a:t>
            </a:r>
            <a:r>
              <a:rPr lang="en-US" dirty="0"/>
              <a:t>/12 </a:t>
            </a:r>
            <a:r>
              <a:rPr lang="en-US" dirty="0" err="1"/>
              <a:t>bulan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	</a:t>
            </a:r>
            <a:r>
              <a:rPr lang="en-US" dirty="0" err="1"/>
              <a:t>perusahaan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didirikan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berada</a:t>
            </a:r>
            <a:r>
              <a:rPr lang="en-US" dirty="0"/>
              <a:t> di Indonesia, yang 	</a:t>
            </a:r>
            <a:r>
              <a:rPr lang="en-US" dirty="0" err="1"/>
              <a:t>mengoperasikan</a:t>
            </a:r>
            <a:r>
              <a:rPr lang="en-US" dirty="0"/>
              <a:t> </a:t>
            </a:r>
            <a:r>
              <a:rPr lang="en-US" dirty="0" err="1"/>
              <a:t>usahanya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</a:t>
            </a:r>
            <a:r>
              <a:rPr lang="en-US" dirty="0" err="1"/>
              <a:t>tetap</a:t>
            </a:r>
            <a:r>
              <a:rPr lang="en-US" dirty="0"/>
              <a:t> di Indonesia.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Memperoleh</a:t>
            </a:r>
            <a:r>
              <a:rPr lang="en-US" dirty="0"/>
              <a:t> Penghasilan </a:t>
            </a:r>
            <a:r>
              <a:rPr lang="en-US" dirty="0" err="1"/>
              <a:t>dari</a:t>
            </a:r>
            <a:r>
              <a:rPr lang="en-US" dirty="0"/>
              <a:t> Indonesia</a:t>
            </a:r>
          </a:p>
          <a:p>
            <a:r>
              <a:rPr lang="en-ID" dirty="0"/>
              <a:t>	</a:t>
            </a:r>
            <a:r>
              <a:rPr lang="en-US" dirty="0" err="1"/>
              <a:t>Seorang</a:t>
            </a:r>
            <a:r>
              <a:rPr lang="en-US" dirty="0"/>
              <a:t> </a:t>
            </a:r>
            <a:r>
              <a:rPr lang="en-US" dirty="0" err="1"/>
              <a:t>individu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bertempat</a:t>
            </a:r>
            <a:r>
              <a:rPr lang="en-US" dirty="0"/>
              <a:t> </a:t>
            </a:r>
            <a:r>
              <a:rPr lang="en-US" dirty="0" err="1"/>
              <a:t>tinggal</a:t>
            </a:r>
            <a:r>
              <a:rPr lang="en-US" dirty="0"/>
              <a:t> di Indonesia, </a:t>
            </a:r>
            <a:r>
              <a:rPr lang="en-US" dirty="0" err="1"/>
              <a:t>individu</a:t>
            </a:r>
            <a:r>
              <a:rPr lang="en-US" dirty="0"/>
              <a:t> yang 	</a:t>
            </a:r>
            <a:r>
              <a:rPr lang="en-US" dirty="0" err="1"/>
              <a:t>tinggal</a:t>
            </a:r>
            <a:r>
              <a:rPr lang="en-US" dirty="0"/>
              <a:t> di Indonesia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183 </a:t>
            </a:r>
            <a:r>
              <a:rPr lang="en-US" dirty="0" err="1"/>
              <a:t>hari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setahun</a:t>
            </a:r>
            <a:r>
              <a:rPr lang="en-US" dirty="0"/>
              <a:t>/12 </a:t>
            </a:r>
            <a:r>
              <a:rPr lang="en-US" dirty="0" err="1"/>
              <a:t>bulan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	</a:t>
            </a:r>
            <a:r>
              <a:rPr lang="en-US" dirty="0" err="1"/>
              <a:t>perusahaan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didirikan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berada</a:t>
            </a:r>
            <a:r>
              <a:rPr lang="en-US" dirty="0"/>
              <a:t> di Indonesia.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370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B3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87C159E8-1A41-4E65-9168-E7D34AF69B33}"/>
              </a:ext>
            </a:extLst>
          </p:cNvPr>
          <p:cNvSpPr/>
          <p:nvPr/>
        </p:nvSpPr>
        <p:spPr>
          <a:xfrm>
            <a:off x="0" y="-2375343"/>
            <a:ext cx="2124075" cy="16076428"/>
          </a:xfrm>
          <a:custGeom>
            <a:avLst/>
            <a:gdLst>
              <a:gd name="connsiteX0" fmla="*/ 0 w 2124075"/>
              <a:gd name="connsiteY0" fmla="*/ 0 h 16076428"/>
              <a:gd name="connsiteX1" fmla="*/ 2124075 w 2124075"/>
              <a:gd name="connsiteY1" fmla="*/ 0 h 16076428"/>
              <a:gd name="connsiteX2" fmla="*/ 2124075 w 2124075"/>
              <a:gd name="connsiteY2" fmla="*/ 4660388 h 16076428"/>
              <a:gd name="connsiteX3" fmla="*/ 1064000 w 2124075"/>
              <a:gd name="connsiteY3" fmla="*/ 4660388 h 16076428"/>
              <a:gd name="connsiteX4" fmla="*/ 934881 w 2124075"/>
              <a:gd name="connsiteY4" fmla="*/ 4789507 h 16076428"/>
              <a:gd name="connsiteX5" fmla="*/ 934881 w 2124075"/>
              <a:gd name="connsiteY5" fmla="*/ 5305969 h 16076428"/>
              <a:gd name="connsiteX6" fmla="*/ 1064000 w 2124075"/>
              <a:gd name="connsiteY6" fmla="*/ 5435088 h 16076428"/>
              <a:gd name="connsiteX7" fmla="*/ 2124075 w 2124075"/>
              <a:gd name="connsiteY7" fmla="*/ 5435088 h 16076428"/>
              <a:gd name="connsiteX8" fmla="*/ 2124075 w 2124075"/>
              <a:gd name="connsiteY8" fmla="*/ 16076428 h 16076428"/>
              <a:gd name="connsiteX9" fmla="*/ 0 w 2124075"/>
              <a:gd name="connsiteY9" fmla="*/ 16076428 h 160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4075" h="16076428">
                <a:moveTo>
                  <a:pt x="0" y="0"/>
                </a:moveTo>
                <a:lnTo>
                  <a:pt x="2124075" y="0"/>
                </a:lnTo>
                <a:lnTo>
                  <a:pt x="2124075" y="4660388"/>
                </a:lnTo>
                <a:lnTo>
                  <a:pt x="1064000" y="4660388"/>
                </a:lnTo>
                <a:cubicBezTo>
                  <a:pt x="992690" y="4660388"/>
                  <a:pt x="934881" y="4718197"/>
                  <a:pt x="934881" y="4789507"/>
                </a:cubicBezTo>
                <a:lnTo>
                  <a:pt x="934881" y="5305969"/>
                </a:lnTo>
                <a:cubicBezTo>
                  <a:pt x="934881" y="5377279"/>
                  <a:pt x="992690" y="5435088"/>
                  <a:pt x="1064000" y="5435088"/>
                </a:cubicBezTo>
                <a:lnTo>
                  <a:pt x="2124075" y="5435088"/>
                </a:lnTo>
                <a:lnTo>
                  <a:pt x="2124075" y="16076428"/>
                </a:lnTo>
                <a:lnTo>
                  <a:pt x="0" y="16076428"/>
                </a:lnTo>
                <a:close/>
              </a:path>
            </a:pathLst>
          </a:custGeom>
          <a:solidFill>
            <a:srgbClr val="EAD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3" name="Picture 2" descr="Pearl Tan Color Palette | Tan color palette, Brown color palette, Rustic  color palettes">
            <a:extLst>
              <a:ext uri="{FF2B5EF4-FFF2-40B4-BE49-F238E27FC236}">
                <a16:creationId xmlns:a16="http://schemas.microsoft.com/office/drawing/2014/main" id="{6C16743B-CBE3-478A-BE77-91AE3593B6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69"/>
          <a:stretch/>
        </p:blipFill>
        <p:spPr bwMode="auto">
          <a:xfrm rot="5400000">
            <a:off x="10663348" y="2952212"/>
            <a:ext cx="48768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EBA83FE-B6B6-4874-AC5D-46692D4D4DDD}"/>
              </a:ext>
            </a:extLst>
          </p:cNvPr>
          <p:cNvSpPr/>
          <p:nvPr/>
        </p:nvSpPr>
        <p:spPr>
          <a:xfrm>
            <a:off x="-2138363" y="5454059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K Lemon Yellow Sun" panose="02000000000000000000" pitchFamily="50" charset="0"/>
              </a:rPr>
              <a:t>Daftar </a:t>
            </a:r>
            <a:r>
              <a:rPr lang="en-US" sz="2000" dirty="0" err="1">
                <a:solidFill>
                  <a:schemeClr val="tx1"/>
                </a:solidFill>
                <a:latin typeface="DK Lemon Yellow Sun" panose="02000000000000000000" pitchFamily="50" charset="0"/>
              </a:rPr>
              <a:t>pustaka</a:t>
            </a:r>
            <a:endParaRPr lang="en-ID" sz="20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54CE3EB-9895-426F-8BB2-F9CEE8ED787B}"/>
              </a:ext>
            </a:extLst>
          </p:cNvPr>
          <p:cNvSpPr/>
          <p:nvPr/>
        </p:nvSpPr>
        <p:spPr>
          <a:xfrm>
            <a:off x="-2138363" y="4457953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4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6005528-3B9A-4B58-AA1C-98E1EDFB331E}"/>
              </a:ext>
            </a:extLst>
          </p:cNvPr>
          <p:cNvSpPr/>
          <p:nvPr/>
        </p:nvSpPr>
        <p:spPr>
          <a:xfrm>
            <a:off x="-2138363" y="3428462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3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BAE8579-9AFE-4FB1-A6D7-83EC162C9028}"/>
              </a:ext>
            </a:extLst>
          </p:cNvPr>
          <p:cNvSpPr/>
          <p:nvPr/>
        </p:nvSpPr>
        <p:spPr>
          <a:xfrm>
            <a:off x="1088251" y="2398971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2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759F1B6-5BA5-4699-8D0B-108AC38EAEA9}"/>
              </a:ext>
            </a:extLst>
          </p:cNvPr>
          <p:cNvSpPr/>
          <p:nvPr/>
        </p:nvSpPr>
        <p:spPr>
          <a:xfrm>
            <a:off x="-2138363" y="1441444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1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047B811-192F-418E-A193-84C1818426DC}"/>
              </a:ext>
            </a:extLst>
          </p:cNvPr>
          <p:cNvGrpSpPr/>
          <p:nvPr/>
        </p:nvGrpSpPr>
        <p:grpSpPr>
          <a:xfrm>
            <a:off x="154027" y="1441444"/>
            <a:ext cx="1844018" cy="4558046"/>
            <a:chOff x="154027" y="1441444"/>
            <a:chExt cx="1844018" cy="4558046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10A023B-B83D-49A6-B033-C9A9CB8D1C48}"/>
                </a:ext>
              </a:extLst>
            </p:cNvPr>
            <p:cNvSpPr/>
            <p:nvPr/>
          </p:nvSpPr>
          <p:spPr>
            <a:xfrm>
              <a:off x="154027" y="5454059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Daftar </a:t>
              </a:r>
              <a:r>
                <a:rPr lang="en-US" sz="2000" dirty="0" err="1">
                  <a:solidFill>
                    <a:schemeClr val="tx1"/>
                  </a:solidFill>
                  <a:latin typeface="DK Lemon Yellow Sun" panose="02000000000000000000" pitchFamily="50" charset="0"/>
                </a:rPr>
                <a:t>pustaka</a:t>
              </a:r>
              <a:endParaRPr lang="en-ID" sz="20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FE35095-A54D-4726-8F85-699C71638FBE}"/>
                </a:ext>
              </a:extLst>
            </p:cNvPr>
            <p:cNvSpPr/>
            <p:nvPr/>
          </p:nvSpPr>
          <p:spPr>
            <a:xfrm>
              <a:off x="154027" y="4457953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4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28BD3BA1-9217-4180-9559-F6591910DE45}"/>
                </a:ext>
              </a:extLst>
            </p:cNvPr>
            <p:cNvSpPr/>
            <p:nvPr/>
          </p:nvSpPr>
          <p:spPr>
            <a:xfrm>
              <a:off x="154027" y="3428462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3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D53E2635-BF1B-498F-AD72-97E40369B5B4}"/>
                </a:ext>
              </a:extLst>
            </p:cNvPr>
            <p:cNvSpPr/>
            <p:nvPr/>
          </p:nvSpPr>
          <p:spPr>
            <a:xfrm>
              <a:off x="154027" y="1441444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1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</p:grpSp>
      <p:pic>
        <p:nvPicPr>
          <p:cNvPr id="16" name="Picture 6">
            <a:extLst>
              <a:ext uri="{FF2B5EF4-FFF2-40B4-BE49-F238E27FC236}">
                <a16:creationId xmlns:a16="http://schemas.microsoft.com/office/drawing/2014/main" id="{3A11A5DE-2686-4F46-A624-0942442135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6321"/>
          <a:stretch>
            <a:fillRect/>
          </a:stretch>
        </p:blipFill>
        <p:spPr>
          <a:xfrm>
            <a:off x="2834144" y="757166"/>
            <a:ext cx="9699572" cy="623530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ABFC194-F086-426C-B021-8AC6DEC1CA13}"/>
              </a:ext>
            </a:extLst>
          </p:cNvPr>
          <p:cNvSpPr txBox="1"/>
          <p:nvPr/>
        </p:nvSpPr>
        <p:spPr>
          <a:xfrm>
            <a:off x="6954474" y="-90064"/>
            <a:ext cx="546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Subjek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&amp; </a:t>
            </a:r>
            <a:r>
              <a:rPr lang="en-ID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Objek</a:t>
            </a:r>
            <a:r>
              <a:rPr lang="en-ID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652FEF7-8D0D-4727-BF7B-B77400F401EB}"/>
              </a:ext>
            </a:extLst>
          </p:cNvPr>
          <p:cNvSpPr txBox="1"/>
          <p:nvPr/>
        </p:nvSpPr>
        <p:spPr>
          <a:xfrm>
            <a:off x="3367058" y="837384"/>
            <a:ext cx="815340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 startAt="2"/>
            </a:pPr>
            <a:r>
              <a:rPr lang="en-ID" sz="1600" b="1" dirty="0"/>
              <a:t>OBJEK</a:t>
            </a:r>
            <a:endParaRPr lang="en-US" sz="1600" b="1" dirty="0"/>
          </a:p>
          <a:p>
            <a:pPr marL="800100" lvl="1" indent="-342900">
              <a:buFont typeface="+mj-lt"/>
              <a:buAutoNum type="alphaLcParenR"/>
            </a:pPr>
            <a:r>
              <a:rPr lang="en-US" sz="1600" b="1" dirty="0"/>
              <a:t>0bjek </a:t>
            </a:r>
            <a:r>
              <a:rPr lang="en-US" sz="1600" b="1" dirty="0" err="1"/>
              <a:t>PPh</a:t>
            </a:r>
            <a:r>
              <a:rPr lang="en-US" sz="1600" b="1" dirty="0"/>
              <a:t> </a:t>
            </a:r>
            <a:r>
              <a:rPr lang="en-US" sz="1600" b="1" dirty="0" err="1"/>
              <a:t>Pasal</a:t>
            </a:r>
            <a:r>
              <a:rPr lang="en-US" sz="1600" b="1" dirty="0"/>
              <a:t> 23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1600" dirty="0"/>
              <a:t>Penghasilan yang dibayarkan kepada pihak lain/rekan berupa </a:t>
            </a:r>
            <a:r>
              <a:rPr lang="id-ID" sz="1600" b="1" dirty="0"/>
              <a:t>sewa dan penghasilan lain sehubungan dengan penggunaan harta (</a:t>
            </a:r>
            <a:r>
              <a:rPr lang="id-ID" sz="1600" dirty="0"/>
              <a:t>selain tanah/bangunan), seperti sewa kendaraan ataua sewa sound system.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1600" dirty="0"/>
              <a:t>Penghasilan yang dibayarkan kepada pihak lain/rekanan berupa </a:t>
            </a:r>
            <a:r>
              <a:rPr lang="id-ID" sz="1600" b="1" dirty="0"/>
              <a:t>imbalan sehubungan dengan jasa teknik, jasa manajemen, jasa konsultan, dan jasa lain </a:t>
            </a:r>
            <a:r>
              <a:rPr lang="id-ID" sz="1600" dirty="0"/>
              <a:t>( seperti: jasa perbaikan, jasa kebersihan, jasa katering, dan sebagainya)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d-ID" sz="1600" dirty="0"/>
              <a:t>Dividen</a:t>
            </a:r>
            <a:r>
              <a:rPr lang="en-US" sz="1600" dirty="0"/>
              <a:t>, </a:t>
            </a:r>
            <a:r>
              <a:rPr lang="id-ID" sz="1600" dirty="0"/>
              <a:t>Bunga</a:t>
            </a:r>
            <a:r>
              <a:rPr lang="en-ID" sz="1600" dirty="0"/>
              <a:t>, </a:t>
            </a:r>
            <a:r>
              <a:rPr lang="id-ID" sz="1600" dirty="0"/>
              <a:t>Royalti</a:t>
            </a:r>
            <a:r>
              <a:rPr lang="en-US" sz="1600" dirty="0"/>
              <a:t>, </a:t>
            </a:r>
            <a:r>
              <a:rPr lang="id-ID" sz="1600" dirty="0"/>
              <a:t>Hadiah, penghargaan, bonus, dan sejenisnya selain kepada orang pribadi.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D" sz="1600" dirty="0"/>
          </a:p>
          <a:p>
            <a:pPr marL="800100" lvl="1" indent="-342900">
              <a:buFont typeface="+mj-lt"/>
              <a:buAutoNum type="alphaLcParenR" startAt="2"/>
            </a:pPr>
            <a:r>
              <a:rPr lang="en-US" sz="1600" b="1" dirty="0" err="1"/>
              <a:t>Objek</a:t>
            </a:r>
            <a:r>
              <a:rPr lang="en-US" sz="1600" b="1" dirty="0"/>
              <a:t> </a:t>
            </a:r>
            <a:r>
              <a:rPr lang="en-US" sz="1600" b="1" dirty="0" err="1"/>
              <a:t>PPh</a:t>
            </a:r>
            <a:r>
              <a:rPr lang="en-US" sz="1600" b="1" dirty="0"/>
              <a:t> </a:t>
            </a:r>
            <a:r>
              <a:rPr lang="en-US" sz="1600" b="1" dirty="0" err="1"/>
              <a:t>Pasal</a:t>
            </a:r>
            <a:r>
              <a:rPr lang="en-US" sz="1600" b="1" dirty="0"/>
              <a:t> 26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Dividen</a:t>
            </a:r>
            <a:r>
              <a:rPr lang="en-US" sz="1600" dirty="0"/>
              <a:t>, </a:t>
            </a:r>
            <a:r>
              <a:rPr lang="en-US" sz="1600" dirty="0" err="1"/>
              <a:t>Bunga</a:t>
            </a:r>
            <a:r>
              <a:rPr lang="en-US" sz="1600" dirty="0"/>
              <a:t>, </a:t>
            </a:r>
            <a:r>
              <a:rPr lang="en-US" sz="1600" dirty="0" err="1"/>
              <a:t>Royalti</a:t>
            </a:r>
            <a:r>
              <a:rPr lang="en-US" sz="1600" dirty="0"/>
              <a:t>, </a:t>
            </a:r>
            <a:r>
              <a:rPr lang="en-US" sz="1600" dirty="0" err="1"/>
              <a:t>sewa</a:t>
            </a:r>
            <a:r>
              <a:rPr lang="en-US" sz="1600" dirty="0"/>
              <a:t>, </a:t>
            </a:r>
            <a:r>
              <a:rPr lang="en-US" sz="1600" dirty="0" err="1"/>
              <a:t>maupun</a:t>
            </a:r>
            <a:r>
              <a:rPr lang="en-US" sz="1600" dirty="0"/>
              <a:t> </a:t>
            </a:r>
            <a:r>
              <a:rPr lang="en-US" sz="1600" dirty="0" err="1"/>
              <a:t>penghasilan</a:t>
            </a:r>
            <a:r>
              <a:rPr lang="en-US" sz="1600" dirty="0"/>
              <a:t> lain yang </a:t>
            </a:r>
            <a:r>
              <a:rPr lang="en-US" sz="1600" dirty="0" err="1"/>
              <a:t>berhubungan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penggunaan</a:t>
            </a:r>
            <a:r>
              <a:rPr lang="en-US" sz="1600" dirty="0"/>
              <a:t> </a:t>
            </a:r>
            <a:r>
              <a:rPr lang="en-US" sz="1600" dirty="0" err="1"/>
              <a:t>harta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Imbalan</a:t>
            </a:r>
            <a:r>
              <a:rPr lang="en-US" sz="1600" dirty="0"/>
              <a:t> </a:t>
            </a:r>
            <a:r>
              <a:rPr lang="en-US" sz="1600" dirty="0" err="1"/>
              <a:t>atas</a:t>
            </a:r>
            <a:r>
              <a:rPr lang="en-US" sz="1600" dirty="0"/>
              <a:t> </a:t>
            </a:r>
            <a:r>
              <a:rPr lang="en-US" sz="1600" dirty="0" err="1"/>
              <a:t>jasa</a:t>
            </a:r>
            <a:r>
              <a:rPr lang="en-US" sz="1600" dirty="0"/>
              <a:t>, </a:t>
            </a:r>
            <a:r>
              <a:rPr lang="en-US" sz="1600" dirty="0" err="1"/>
              <a:t>pekerjaan</a:t>
            </a:r>
            <a:r>
              <a:rPr lang="en-US" sz="1600" dirty="0"/>
              <a:t>, </a:t>
            </a:r>
            <a:r>
              <a:rPr lang="en-US" sz="1600" dirty="0" err="1"/>
              <a:t>maupun</a:t>
            </a:r>
            <a:r>
              <a:rPr lang="en-US" sz="1600" dirty="0"/>
              <a:t> </a:t>
            </a:r>
            <a:r>
              <a:rPr lang="en-US" sz="1600" dirty="0" err="1"/>
              <a:t>kegiatan</a:t>
            </a:r>
            <a:r>
              <a:rPr lang="en-US" sz="1600" dirty="0"/>
              <a:t> lain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Hadiah</a:t>
            </a:r>
            <a:r>
              <a:rPr lang="en-US" sz="1600" dirty="0"/>
              <a:t>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penghargaan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Pensiun</a:t>
            </a:r>
            <a:r>
              <a:rPr lang="en-US" sz="1600" dirty="0"/>
              <a:t> </a:t>
            </a:r>
            <a:r>
              <a:rPr lang="en-US" sz="1600" dirty="0" err="1"/>
              <a:t>serta</a:t>
            </a:r>
            <a:r>
              <a:rPr lang="en-US" sz="1600" dirty="0"/>
              <a:t> </a:t>
            </a:r>
            <a:r>
              <a:rPr lang="en-US" sz="1600" dirty="0" err="1"/>
              <a:t>pembayaran</a:t>
            </a:r>
            <a:r>
              <a:rPr lang="en-US" sz="1600" dirty="0"/>
              <a:t> </a:t>
            </a:r>
            <a:r>
              <a:rPr lang="en-US" sz="1600" dirty="0" err="1"/>
              <a:t>berkala</a:t>
            </a:r>
            <a:r>
              <a:rPr lang="en-US" sz="1600" dirty="0"/>
              <a:t> lain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Premi</a:t>
            </a:r>
            <a:r>
              <a:rPr lang="en-US" sz="1600" dirty="0"/>
              <a:t> Swap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transaksi</a:t>
            </a:r>
            <a:r>
              <a:rPr lang="en-US" sz="1600" dirty="0"/>
              <a:t> </a:t>
            </a:r>
            <a:r>
              <a:rPr lang="en-US" sz="1600" dirty="0" err="1"/>
              <a:t>lindung</a:t>
            </a:r>
            <a:r>
              <a:rPr lang="en-US" sz="1600" dirty="0"/>
              <a:t> </a:t>
            </a:r>
            <a:r>
              <a:rPr lang="en-US" sz="1600" dirty="0" err="1"/>
              <a:t>nilai</a:t>
            </a:r>
            <a:r>
              <a:rPr lang="en-US" sz="1600" dirty="0"/>
              <a:t> lain ,</a:t>
            </a:r>
            <a:r>
              <a:rPr lang="en-US" sz="1600" dirty="0" err="1"/>
              <a:t>Keuntungan</a:t>
            </a:r>
            <a:r>
              <a:rPr lang="en-US" sz="1600" dirty="0"/>
              <a:t> </a:t>
            </a:r>
            <a:r>
              <a:rPr lang="en-US" sz="1600" dirty="0" err="1"/>
              <a:t>pembebasan</a:t>
            </a:r>
            <a:r>
              <a:rPr lang="en-US" sz="1600" dirty="0"/>
              <a:t> </a:t>
            </a:r>
            <a:r>
              <a:rPr lang="en-US" sz="1600" dirty="0" err="1"/>
              <a:t>utang</a:t>
            </a:r>
            <a:r>
              <a:rPr lang="en-US" sz="1600" dirty="0"/>
              <a:t>.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Penghasilan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penjualan</a:t>
            </a:r>
            <a:r>
              <a:rPr lang="en-US" sz="1600" dirty="0"/>
              <a:t> </a:t>
            </a:r>
            <a:r>
              <a:rPr lang="en-US" sz="1600" dirty="0" err="1"/>
              <a:t>maupun</a:t>
            </a:r>
            <a:r>
              <a:rPr lang="en-US" sz="1600" dirty="0"/>
              <a:t> </a:t>
            </a:r>
            <a:r>
              <a:rPr lang="en-US" sz="1600" dirty="0" err="1"/>
              <a:t>pengalihan</a:t>
            </a:r>
            <a:r>
              <a:rPr lang="en-US" sz="1600" dirty="0"/>
              <a:t> </a:t>
            </a:r>
            <a:r>
              <a:rPr lang="en-US" sz="1600" dirty="0" err="1"/>
              <a:t>harta</a:t>
            </a:r>
            <a:r>
              <a:rPr lang="en-US" sz="1600" dirty="0"/>
              <a:t> yang </a:t>
            </a:r>
            <a:r>
              <a:rPr lang="en-US" sz="1600" dirty="0" err="1"/>
              <a:t>dilakukan</a:t>
            </a:r>
            <a:r>
              <a:rPr lang="en-US" sz="1600" dirty="0"/>
              <a:t> di Indonesia (</a:t>
            </a:r>
            <a:r>
              <a:rPr lang="en-US" sz="1600" dirty="0" err="1"/>
              <a:t>perhiasan</a:t>
            </a:r>
            <a:r>
              <a:rPr lang="en-US" sz="1600" dirty="0"/>
              <a:t> </a:t>
            </a:r>
            <a:r>
              <a:rPr lang="en-US" sz="1600" dirty="0" err="1"/>
              <a:t>mewah</a:t>
            </a:r>
            <a:r>
              <a:rPr lang="en-US" sz="1600" dirty="0"/>
              <a:t>, </a:t>
            </a:r>
            <a:r>
              <a:rPr lang="en-US" sz="1600" dirty="0" err="1"/>
              <a:t>emas</a:t>
            </a:r>
            <a:r>
              <a:rPr lang="en-US" sz="1600" dirty="0"/>
              <a:t>, </a:t>
            </a:r>
            <a:r>
              <a:rPr lang="en-US" sz="1600" dirty="0" err="1"/>
              <a:t>barang</a:t>
            </a:r>
            <a:r>
              <a:rPr lang="en-US" sz="1600" dirty="0"/>
              <a:t> </a:t>
            </a:r>
            <a:r>
              <a:rPr lang="en-US" sz="1600" dirty="0" err="1"/>
              <a:t>antik</a:t>
            </a:r>
            <a:r>
              <a:rPr lang="en-US" sz="1600" dirty="0"/>
              <a:t>, </a:t>
            </a:r>
            <a:r>
              <a:rPr lang="en-US" sz="1600" dirty="0" err="1"/>
              <a:t>lukisan</a:t>
            </a:r>
            <a:r>
              <a:rPr lang="en-US" sz="1600" dirty="0"/>
              <a:t>, </a:t>
            </a:r>
            <a:r>
              <a:rPr lang="en-US" sz="1600" dirty="0" err="1"/>
              <a:t>kendaraan</a:t>
            </a:r>
            <a:r>
              <a:rPr lang="en-US" sz="1600" dirty="0"/>
              <a:t> </a:t>
            </a:r>
            <a:r>
              <a:rPr lang="en-US" sz="1600" dirty="0" err="1"/>
              <a:t>bermotor</a:t>
            </a:r>
            <a:r>
              <a:rPr lang="en-US" sz="1600" dirty="0"/>
              <a:t>, </a:t>
            </a:r>
            <a:r>
              <a:rPr lang="en-US" sz="1600" dirty="0" err="1"/>
              <a:t>berlian</a:t>
            </a:r>
            <a:r>
              <a:rPr lang="en-US" sz="1600" dirty="0"/>
              <a:t>,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intan</a:t>
            </a:r>
            <a:r>
              <a:rPr lang="en-US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Premi</a:t>
            </a:r>
            <a:r>
              <a:rPr lang="en-US" sz="1600" dirty="0"/>
              <a:t> </a:t>
            </a:r>
            <a:r>
              <a:rPr lang="en-US" sz="1600" dirty="0" err="1"/>
              <a:t>dibayar</a:t>
            </a:r>
            <a:r>
              <a:rPr lang="en-US" sz="1600" dirty="0"/>
              <a:t> </a:t>
            </a:r>
            <a:r>
              <a:rPr lang="en-US" sz="1600" dirty="0" err="1"/>
              <a:t>tertanggung</a:t>
            </a:r>
            <a:r>
              <a:rPr lang="en-US" sz="1600" dirty="0"/>
              <a:t> </a:t>
            </a:r>
            <a:r>
              <a:rPr lang="en-US" sz="1600" dirty="0" err="1"/>
              <a:t>perusahaan</a:t>
            </a:r>
            <a:r>
              <a:rPr lang="en-US" sz="1600" dirty="0"/>
              <a:t> </a:t>
            </a:r>
            <a:r>
              <a:rPr lang="en-US" sz="1600" dirty="0" err="1"/>
              <a:t>asuransi</a:t>
            </a:r>
            <a:r>
              <a:rPr lang="en-US" sz="1600" dirty="0"/>
              <a:t> ,</a:t>
            </a:r>
            <a:r>
              <a:rPr lang="en-US" sz="1600" dirty="0" err="1"/>
              <a:t>Premi</a:t>
            </a:r>
            <a:r>
              <a:rPr lang="en-US" sz="1600" dirty="0"/>
              <a:t> </a:t>
            </a:r>
            <a:r>
              <a:rPr lang="en-US" sz="1600" dirty="0" err="1"/>
              <a:t>dibayar</a:t>
            </a:r>
            <a:r>
              <a:rPr lang="en-US" sz="1600" dirty="0"/>
              <a:t> </a:t>
            </a:r>
            <a:r>
              <a:rPr lang="en-US" sz="1600" dirty="0" err="1"/>
              <a:t>oleh</a:t>
            </a:r>
            <a:r>
              <a:rPr lang="en-US" sz="1600" dirty="0"/>
              <a:t> </a:t>
            </a:r>
            <a:r>
              <a:rPr lang="en-US" sz="1600" dirty="0" err="1"/>
              <a:t>perusahaan</a:t>
            </a:r>
            <a:r>
              <a:rPr lang="en-US" sz="1600" dirty="0"/>
              <a:t> </a:t>
            </a:r>
            <a:r>
              <a:rPr lang="en-US" sz="1600" dirty="0" err="1"/>
              <a:t>asuransi</a:t>
            </a:r>
            <a:r>
              <a:rPr lang="en-US" sz="1600" dirty="0"/>
              <a:t>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reasuransi</a:t>
            </a:r>
            <a:endParaRPr lang="en-US" sz="1600" dirty="0"/>
          </a:p>
          <a:p>
            <a:pPr lvl="1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700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B3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40423E1-388E-401F-AD54-63ABF0EA993F}"/>
              </a:ext>
            </a:extLst>
          </p:cNvPr>
          <p:cNvSpPr/>
          <p:nvPr/>
        </p:nvSpPr>
        <p:spPr>
          <a:xfrm>
            <a:off x="0" y="-1359343"/>
            <a:ext cx="2124075" cy="16076428"/>
          </a:xfrm>
          <a:custGeom>
            <a:avLst/>
            <a:gdLst>
              <a:gd name="connsiteX0" fmla="*/ 0 w 2124075"/>
              <a:gd name="connsiteY0" fmla="*/ 0 h 16076428"/>
              <a:gd name="connsiteX1" fmla="*/ 2124075 w 2124075"/>
              <a:gd name="connsiteY1" fmla="*/ 0 h 16076428"/>
              <a:gd name="connsiteX2" fmla="*/ 2124075 w 2124075"/>
              <a:gd name="connsiteY2" fmla="*/ 4660388 h 16076428"/>
              <a:gd name="connsiteX3" fmla="*/ 1064000 w 2124075"/>
              <a:gd name="connsiteY3" fmla="*/ 4660388 h 16076428"/>
              <a:gd name="connsiteX4" fmla="*/ 934881 w 2124075"/>
              <a:gd name="connsiteY4" fmla="*/ 4789507 h 16076428"/>
              <a:gd name="connsiteX5" fmla="*/ 934881 w 2124075"/>
              <a:gd name="connsiteY5" fmla="*/ 5305969 h 16076428"/>
              <a:gd name="connsiteX6" fmla="*/ 1064000 w 2124075"/>
              <a:gd name="connsiteY6" fmla="*/ 5435088 h 16076428"/>
              <a:gd name="connsiteX7" fmla="*/ 2124075 w 2124075"/>
              <a:gd name="connsiteY7" fmla="*/ 5435088 h 16076428"/>
              <a:gd name="connsiteX8" fmla="*/ 2124075 w 2124075"/>
              <a:gd name="connsiteY8" fmla="*/ 16076428 h 16076428"/>
              <a:gd name="connsiteX9" fmla="*/ 0 w 2124075"/>
              <a:gd name="connsiteY9" fmla="*/ 16076428 h 160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4075" h="16076428">
                <a:moveTo>
                  <a:pt x="0" y="0"/>
                </a:moveTo>
                <a:lnTo>
                  <a:pt x="2124075" y="0"/>
                </a:lnTo>
                <a:lnTo>
                  <a:pt x="2124075" y="4660388"/>
                </a:lnTo>
                <a:lnTo>
                  <a:pt x="1064000" y="4660388"/>
                </a:lnTo>
                <a:cubicBezTo>
                  <a:pt x="992690" y="4660388"/>
                  <a:pt x="934881" y="4718197"/>
                  <a:pt x="934881" y="4789507"/>
                </a:cubicBezTo>
                <a:lnTo>
                  <a:pt x="934881" y="5305969"/>
                </a:lnTo>
                <a:cubicBezTo>
                  <a:pt x="934881" y="5377279"/>
                  <a:pt x="992690" y="5435088"/>
                  <a:pt x="1064000" y="5435088"/>
                </a:cubicBezTo>
                <a:lnTo>
                  <a:pt x="2124075" y="5435088"/>
                </a:lnTo>
                <a:lnTo>
                  <a:pt x="2124075" y="16076428"/>
                </a:lnTo>
                <a:lnTo>
                  <a:pt x="0" y="16076428"/>
                </a:lnTo>
                <a:close/>
              </a:path>
            </a:pathLst>
          </a:custGeom>
          <a:solidFill>
            <a:srgbClr val="EAD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15" name="Picture 2" descr="Pearl Tan Color Palette | Tan color palette, Brown color palette, Rustic  color palettes">
            <a:extLst>
              <a:ext uri="{FF2B5EF4-FFF2-40B4-BE49-F238E27FC236}">
                <a16:creationId xmlns:a16="http://schemas.microsoft.com/office/drawing/2014/main" id="{9CC44E1B-80F2-42A8-A763-10F49CE4BE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69"/>
          <a:stretch/>
        </p:blipFill>
        <p:spPr bwMode="auto">
          <a:xfrm rot="5400000">
            <a:off x="10663348" y="2952212"/>
            <a:ext cx="48768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72842ED-93B7-410D-8BE1-DDBD0888FE8A}"/>
              </a:ext>
            </a:extLst>
          </p:cNvPr>
          <p:cNvSpPr/>
          <p:nvPr/>
        </p:nvSpPr>
        <p:spPr>
          <a:xfrm>
            <a:off x="-2138363" y="5454059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K Lemon Yellow Sun" panose="02000000000000000000" pitchFamily="50" charset="0"/>
              </a:rPr>
              <a:t>Daftar </a:t>
            </a:r>
            <a:r>
              <a:rPr lang="en-US" sz="2000" dirty="0" err="1">
                <a:solidFill>
                  <a:schemeClr val="tx1"/>
                </a:solidFill>
                <a:latin typeface="DK Lemon Yellow Sun" panose="02000000000000000000" pitchFamily="50" charset="0"/>
              </a:rPr>
              <a:t>pustaka</a:t>
            </a:r>
            <a:endParaRPr lang="en-ID" sz="20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2D257EA-4221-45E6-BCC6-BD1360504381}"/>
              </a:ext>
            </a:extLst>
          </p:cNvPr>
          <p:cNvSpPr/>
          <p:nvPr/>
        </p:nvSpPr>
        <p:spPr>
          <a:xfrm>
            <a:off x="-2138363" y="4457953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4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3F531D-4CB9-428F-AD56-0498B9250460}"/>
              </a:ext>
            </a:extLst>
          </p:cNvPr>
          <p:cNvSpPr/>
          <p:nvPr/>
        </p:nvSpPr>
        <p:spPr>
          <a:xfrm>
            <a:off x="1100951" y="3423747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3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D2204F0-F73C-435D-B2D5-0F155984F975}"/>
              </a:ext>
            </a:extLst>
          </p:cNvPr>
          <p:cNvSpPr/>
          <p:nvPr/>
        </p:nvSpPr>
        <p:spPr>
          <a:xfrm>
            <a:off x="-2138363" y="2398971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2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326EA9F-777F-4C92-BF7B-B2A230CF8AB2}"/>
              </a:ext>
            </a:extLst>
          </p:cNvPr>
          <p:cNvSpPr/>
          <p:nvPr/>
        </p:nvSpPr>
        <p:spPr>
          <a:xfrm>
            <a:off x="-2138363" y="1441444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1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D758DDB-806E-440B-ABCE-86A9CCA67E85}"/>
              </a:ext>
            </a:extLst>
          </p:cNvPr>
          <p:cNvGrpSpPr/>
          <p:nvPr/>
        </p:nvGrpSpPr>
        <p:grpSpPr>
          <a:xfrm>
            <a:off x="154027" y="1441444"/>
            <a:ext cx="1844018" cy="4558046"/>
            <a:chOff x="154027" y="1441444"/>
            <a:chExt cx="1844018" cy="4558046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F95F5C85-7379-4679-A8F8-7FC97F1DA234}"/>
                </a:ext>
              </a:extLst>
            </p:cNvPr>
            <p:cNvSpPr/>
            <p:nvPr/>
          </p:nvSpPr>
          <p:spPr>
            <a:xfrm>
              <a:off x="154027" y="5454059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Daftar </a:t>
              </a:r>
              <a:r>
                <a:rPr lang="en-US" sz="2000" dirty="0" err="1">
                  <a:solidFill>
                    <a:schemeClr val="tx1"/>
                  </a:solidFill>
                  <a:latin typeface="DK Lemon Yellow Sun" panose="02000000000000000000" pitchFamily="50" charset="0"/>
                </a:rPr>
                <a:t>pustaka</a:t>
              </a:r>
              <a:endParaRPr lang="en-ID" sz="20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5F327B25-9DE6-4164-A906-7E8371391662}"/>
                </a:ext>
              </a:extLst>
            </p:cNvPr>
            <p:cNvSpPr/>
            <p:nvPr/>
          </p:nvSpPr>
          <p:spPr>
            <a:xfrm>
              <a:off x="154027" y="4457953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4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C5E36638-D0DF-445E-9080-0BBB940271CA}"/>
                </a:ext>
              </a:extLst>
            </p:cNvPr>
            <p:cNvSpPr/>
            <p:nvPr/>
          </p:nvSpPr>
          <p:spPr>
            <a:xfrm>
              <a:off x="154027" y="2398971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2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C70A8D6-5DB6-4982-8D09-6BC59E4C6381}"/>
                </a:ext>
              </a:extLst>
            </p:cNvPr>
            <p:cNvSpPr/>
            <p:nvPr/>
          </p:nvSpPr>
          <p:spPr>
            <a:xfrm>
              <a:off x="154027" y="1441444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1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</p:grpSp>
      <p:pic>
        <p:nvPicPr>
          <p:cNvPr id="28" name="Picture 195">
            <a:extLst>
              <a:ext uri="{FF2B5EF4-FFF2-40B4-BE49-F238E27FC236}">
                <a16:creationId xmlns:a16="http://schemas.microsoft.com/office/drawing/2014/main" id="{27780A06-CA71-4419-BFCE-DE32708802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1" r="44211"/>
          <a:stretch>
            <a:fillRect/>
          </a:stretch>
        </p:blipFill>
        <p:spPr bwMode="auto">
          <a:xfrm>
            <a:off x="5254625" y="7466271"/>
            <a:ext cx="407987" cy="217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F206477-A856-4EB6-8BCF-A64D5F5D9D76}"/>
              </a:ext>
            </a:extLst>
          </p:cNvPr>
          <p:cNvSpPr/>
          <p:nvPr/>
        </p:nvSpPr>
        <p:spPr>
          <a:xfrm>
            <a:off x="3359809" y="845463"/>
            <a:ext cx="8432800" cy="5486938"/>
          </a:xfrm>
          <a:prstGeom prst="roundRect">
            <a:avLst>
              <a:gd name="adj" fmla="val 6020"/>
            </a:avLst>
          </a:prstGeom>
          <a:solidFill>
            <a:srgbClr val="EECF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15CEB9-3790-4FB6-91ED-5A449A113728}"/>
              </a:ext>
            </a:extLst>
          </p:cNvPr>
          <p:cNvSpPr txBox="1"/>
          <p:nvPr/>
        </p:nvSpPr>
        <p:spPr>
          <a:xfrm>
            <a:off x="5458618" y="-110214"/>
            <a:ext cx="546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Pemotong</a:t>
            </a:r>
            <a:r>
              <a:rPr lang="en-US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&amp; </a:t>
            </a:r>
            <a:r>
              <a:rPr lang="en-US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tarif</a:t>
            </a:r>
            <a:r>
              <a:rPr lang="en-US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en-ID" sz="4800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648BF7-C10E-4757-AABB-5EC8E30B226A}"/>
              </a:ext>
            </a:extLst>
          </p:cNvPr>
          <p:cNvSpPr txBox="1"/>
          <p:nvPr/>
        </p:nvSpPr>
        <p:spPr>
          <a:xfrm>
            <a:off x="3912224" y="1196201"/>
            <a:ext cx="73279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+mj-lt"/>
              <a:buAutoNum type="arabicPeriod"/>
            </a:pPr>
            <a:r>
              <a:rPr lang="en-US" b="1" dirty="0" err="1"/>
              <a:t>Pemotong</a:t>
            </a:r>
            <a:r>
              <a:rPr lang="en-US" b="1" dirty="0"/>
              <a:t> </a:t>
            </a:r>
            <a:r>
              <a:rPr lang="en-US" b="1" dirty="0" err="1"/>
              <a:t>PPh</a:t>
            </a:r>
            <a:r>
              <a:rPr lang="en-US" b="1" dirty="0"/>
              <a:t> </a:t>
            </a:r>
            <a:r>
              <a:rPr lang="en-US" b="1" dirty="0" err="1"/>
              <a:t>Pasal</a:t>
            </a:r>
            <a:r>
              <a:rPr lang="en-US" b="1" dirty="0"/>
              <a:t> 23/26</a:t>
            </a:r>
          </a:p>
          <a:p>
            <a:pPr marL="342900" lvl="0" indent="-342900">
              <a:buFont typeface="+mj-lt"/>
              <a:buAutoNum type="alphaLcParenR"/>
            </a:pP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23</a:t>
            </a:r>
          </a:p>
          <a:p>
            <a:r>
              <a:rPr lang="en-US" dirty="0"/>
              <a:t>	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pihak</a:t>
            </a:r>
            <a:r>
              <a:rPr lang="en-US" dirty="0"/>
              <a:t> </a:t>
            </a:r>
            <a:r>
              <a:rPr lang="en-US" dirty="0" err="1"/>
              <a:t>pemberi</a:t>
            </a:r>
            <a:r>
              <a:rPr lang="en-US" dirty="0"/>
              <a:t> </a:t>
            </a:r>
            <a:r>
              <a:rPr lang="en-US" dirty="0" err="1"/>
              <a:t>penghasilan</a:t>
            </a:r>
            <a:r>
              <a:rPr lang="en-US" dirty="0"/>
              <a:t> </a:t>
            </a:r>
            <a:r>
              <a:rPr lang="en-US" dirty="0" err="1"/>
              <a:t>sehubungan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Dividen</a:t>
            </a:r>
            <a:r>
              <a:rPr lang="en-US" dirty="0"/>
              <a:t>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Royalty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Sewa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Jasa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wajib</a:t>
            </a:r>
            <a:r>
              <a:rPr lang="en-US" dirty="0"/>
              <a:t> </a:t>
            </a:r>
            <a:r>
              <a:rPr lang="en-US" dirty="0" err="1"/>
              <a:t>pajak</a:t>
            </a:r>
            <a:r>
              <a:rPr lang="en-US" dirty="0"/>
              <a:t> </a:t>
            </a:r>
            <a:r>
              <a:rPr lang="en-US" dirty="0" err="1"/>
              <a:t>Badan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Negeri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BUT</a:t>
            </a:r>
          </a:p>
          <a:p>
            <a:pPr algn="just"/>
            <a:endParaRPr lang="en-I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D4BAD2-B9BA-45C8-A765-F3F9066F247B}"/>
              </a:ext>
            </a:extLst>
          </p:cNvPr>
          <p:cNvSpPr txBox="1"/>
          <p:nvPr/>
        </p:nvSpPr>
        <p:spPr>
          <a:xfrm>
            <a:off x="3940518" y="3813871"/>
            <a:ext cx="73438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lphaLcParenR" startAt="2"/>
            </a:pP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26</a:t>
            </a:r>
          </a:p>
          <a:p>
            <a:r>
              <a:rPr lang="en-US" dirty="0"/>
              <a:t>	</a:t>
            </a: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Badan</a:t>
            </a:r>
            <a:r>
              <a:rPr lang="en-US" dirty="0"/>
              <a:t> </a:t>
            </a:r>
            <a:r>
              <a:rPr lang="en-US" dirty="0" err="1"/>
              <a:t>pemerintah</a:t>
            </a:r>
            <a:r>
              <a:rPr lang="en-US" dirty="0"/>
              <a:t>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Subjek</a:t>
            </a:r>
            <a:r>
              <a:rPr lang="en-US" dirty="0"/>
              <a:t> </a:t>
            </a:r>
            <a:r>
              <a:rPr lang="en-US" dirty="0" err="1"/>
              <a:t>Pajak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Negeri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Penyelenggara</a:t>
            </a:r>
            <a:r>
              <a:rPr lang="en-US" dirty="0"/>
              <a:t> </a:t>
            </a:r>
            <a:r>
              <a:rPr lang="en-US" dirty="0" err="1"/>
              <a:t>kegiatan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Bentuk</a:t>
            </a:r>
            <a:r>
              <a:rPr lang="en-US" dirty="0"/>
              <a:t> Usaha </a:t>
            </a:r>
            <a:r>
              <a:rPr lang="en-US" dirty="0" err="1"/>
              <a:t>Tetap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Perwakilan</a:t>
            </a:r>
            <a:r>
              <a:rPr lang="en-US" dirty="0"/>
              <a:t> </a:t>
            </a:r>
            <a:r>
              <a:rPr lang="en-US" dirty="0" err="1"/>
              <a:t>perusahaan</a:t>
            </a:r>
            <a:r>
              <a:rPr lang="en-US" dirty="0"/>
              <a:t> </a:t>
            </a:r>
            <a:r>
              <a:rPr lang="en-US" dirty="0" err="1"/>
              <a:t>Luar</a:t>
            </a:r>
            <a:r>
              <a:rPr lang="en-US" dirty="0"/>
              <a:t> </a:t>
            </a:r>
            <a:r>
              <a:rPr lang="en-US" dirty="0" err="1"/>
              <a:t>Negeri</a:t>
            </a:r>
            <a:r>
              <a:rPr lang="en-US" dirty="0"/>
              <a:t> </a:t>
            </a:r>
            <a:r>
              <a:rPr lang="en-US" dirty="0" err="1"/>
              <a:t>lainnya</a:t>
            </a:r>
            <a:r>
              <a:rPr lang="en-US" dirty="0"/>
              <a:t> yang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Wajib</a:t>
            </a:r>
            <a:r>
              <a:rPr lang="en-US" dirty="0"/>
              <a:t> </a:t>
            </a:r>
            <a:r>
              <a:rPr lang="en-US" dirty="0" err="1"/>
              <a:t>Pajak</a:t>
            </a:r>
            <a:r>
              <a:rPr lang="en-US" dirty="0"/>
              <a:t> </a:t>
            </a:r>
            <a:r>
              <a:rPr lang="en-US" dirty="0" err="1"/>
              <a:t>Luar</a:t>
            </a:r>
            <a:r>
              <a:rPr lang="en-US" dirty="0"/>
              <a:t> </a:t>
            </a:r>
            <a:r>
              <a:rPr lang="en-US" dirty="0" err="1"/>
              <a:t>Negeri</a:t>
            </a:r>
            <a:r>
              <a:rPr lang="en-US" dirty="0"/>
              <a:t> </a:t>
            </a:r>
            <a:r>
              <a:rPr lang="en-US" dirty="0" err="1"/>
              <a:t>selain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Usaha </a:t>
            </a:r>
            <a:r>
              <a:rPr lang="en-US" dirty="0" err="1"/>
              <a:t>Tetap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4072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B3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40423E1-388E-401F-AD54-63ABF0EA993F}"/>
              </a:ext>
            </a:extLst>
          </p:cNvPr>
          <p:cNvSpPr/>
          <p:nvPr/>
        </p:nvSpPr>
        <p:spPr>
          <a:xfrm>
            <a:off x="0" y="-1359343"/>
            <a:ext cx="2124075" cy="16076428"/>
          </a:xfrm>
          <a:custGeom>
            <a:avLst/>
            <a:gdLst>
              <a:gd name="connsiteX0" fmla="*/ 0 w 2124075"/>
              <a:gd name="connsiteY0" fmla="*/ 0 h 16076428"/>
              <a:gd name="connsiteX1" fmla="*/ 2124075 w 2124075"/>
              <a:gd name="connsiteY1" fmla="*/ 0 h 16076428"/>
              <a:gd name="connsiteX2" fmla="*/ 2124075 w 2124075"/>
              <a:gd name="connsiteY2" fmla="*/ 4660388 h 16076428"/>
              <a:gd name="connsiteX3" fmla="*/ 1064000 w 2124075"/>
              <a:gd name="connsiteY3" fmla="*/ 4660388 h 16076428"/>
              <a:gd name="connsiteX4" fmla="*/ 934881 w 2124075"/>
              <a:gd name="connsiteY4" fmla="*/ 4789507 h 16076428"/>
              <a:gd name="connsiteX5" fmla="*/ 934881 w 2124075"/>
              <a:gd name="connsiteY5" fmla="*/ 5305969 h 16076428"/>
              <a:gd name="connsiteX6" fmla="*/ 1064000 w 2124075"/>
              <a:gd name="connsiteY6" fmla="*/ 5435088 h 16076428"/>
              <a:gd name="connsiteX7" fmla="*/ 2124075 w 2124075"/>
              <a:gd name="connsiteY7" fmla="*/ 5435088 h 16076428"/>
              <a:gd name="connsiteX8" fmla="*/ 2124075 w 2124075"/>
              <a:gd name="connsiteY8" fmla="*/ 16076428 h 16076428"/>
              <a:gd name="connsiteX9" fmla="*/ 0 w 2124075"/>
              <a:gd name="connsiteY9" fmla="*/ 16076428 h 160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4075" h="16076428">
                <a:moveTo>
                  <a:pt x="0" y="0"/>
                </a:moveTo>
                <a:lnTo>
                  <a:pt x="2124075" y="0"/>
                </a:lnTo>
                <a:lnTo>
                  <a:pt x="2124075" y="4660388"/>
                </a:lnTo>
                <a:lnTo>
                  <a:pt x="1064000" y="4660388"/>
                </a:lnTo>
                <a:cubicBezTo>
                  <a:pt x="992690" y="4660388"/>
                  <a:pt x="934881" y="4718197"/>
                  <a:pt x="934881" y="4789507"/>
                </a:cubicBezTo>
                <a:lnTo>
                  <a:pt x="934881" y="5305969"/>
                </a:lnTo>
                <a:cubicBezTo>
                  <a:pt x="934881" y="5377279"/>
                  <a:pt x="992690" y="5435088"/>
                  <a:pt x="1064000" y="5435088"/>
                </a:cubicBezTo>
                <a:lnTo>
                  <a:pt x="2124075" y="5435088"/>
                </a:lnTo>
                <a:lnTo>
                  <a:pt x="2124075" y="16076428"/>
                </a:lnTo>
                <a:lnTo>
                  <a:pt x="0" y="16076428"/>
                </a:lnTo>
                <a:close/>
              </a:path>
            </a:pathLst>
          </a:custGeom>
          <a:solidFill>
            <a:srgbClr val="EAD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15" name="Picture 2" descr="Pearl Tan Color Palette | Tan color palette, Brown color palette, Rustic  color palettes">
            <a:extLst>
              <a:ext uri="{FF2B5EF4-FFF2-40B4-BE49-F238E27FC236}">
                <a16:creationId xmlns:a16="http://schemas.microsoft.com/office/drawing/2014/main" id="{9CC44E1B-80F2-42A8-A763-10F49CE4BE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69"/>
          <a:stretch/>
        </p:blipFill>
        <p:spPr bwMode="auto">
          <a:xfrm rot="5400000">
            <a:off x="10663348" y="2952212"/>
            <a:ext cx="48768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72842ED-93B7-410D-8BE1-DDBD0888FE8A}"/>
              </a:ext>
            </a:extLst>
          </p:cNvPr>
          <p:cNvSpPr/>
          <p:nvPr/>
        </p:nvSpPr>
        <p:spPr>
          <a:xfrm>
            <a:off x="-2138363" y="5454059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K Lemon Yellow Sun" panose="02000000000000000000" pitchFamily="50" charset="0"/>
              </a:rPr>
              <a:t>Daftar </a:t>
            </a:r>
            <a:r>
              <a:rPr lang="en-US" sz="2000" dirty="0" err="1">
                <a:solidFill>
                  <a:schemeClr val="tx1"/>
                </a:solidFill>
                <a:latin typeface="DK Lemon Yellow Sun" panose="02000000000000000000" pitchFamily="50" charset="0"/>
              </a:rPr>
              <a:t>pustaka</a:t>
            </a:r>
            <a:endParaRPr lang="en-ID" sz="20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2D257EA-4221-45E6-BCC6-BD1360504381}"/>
              </a:ext>
            </a:extLst>
          </p:cNvPr>
          <p:cNvSpPr/>
          <p:nvPr/>
        </p:nvSpPr>
        <p:spPr>
          <a:xfrm>
            <a:off x="-2138363" y="4457953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4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3F531D-4CB9-428F-AD56-0498B9250460}"/>
              </a:ext>
            </a:extLst>
          </p:cNvPr>
          <p:cNvSpPr/>
          <p:nvPr/>
        </p:nvSpPr>
        <p:spPr>
          <a:xfrm>
            <a:off x="1100951" y="3423747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3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D2204F0-F73C-435D-B2D5-0F155984F975}"/>
              </a:ext>
            </a:extLst>
          </p:cNvPr>
          <p:cNvSpPr/>
          <p:nvPr/>
        </p:nvSpPr>
        <p:spPr>
          <a:xfrm>
            <a:off x="-2138363" y="2398971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2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326EA9F-777F-4C92-BF7B-B2A230CF8AB2}"/>
              </a:ext>
            </a:extLst>
          </p:cNvPr>
          <p:cNvSpPr/>
          <p:nvPr/>
        </p:nvSpPr>
        <p:spPr>
          <a:xfrm>
            <a:off x="-2138363" y="1441444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1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D758DDB-806E-440B-ABCE-86A9CCA67E85}"/>
              </a:ext>
            </a:extLst>
          </p:cNvPr>
          <p:cNvGrpSpPr/>
          <p:nvPr/>
        </p:nvGrpSpPr>
        <p:grpSpPr>
          <a:xfrm>
            <a:off x="154027" y="1441444"/>
            <a:ext cx="1844018" cy="4558046"/>
            <a:chOff x="154027" y="1441444"/>
            <a:chExt cx="1844018" cy="4558046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F95F5C85-7379-4679-A8F8-7FC97F1DA234}"/>
                </a:ext>
              </a:extLst>
            </p:cNvPr>
            <p:cNvSpPr/>
            <p:nvPr/>
          </p:nvSpPr>
          <p:spPr>
            <a:xfrm>
              <a:off x="154027" y="5454059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Daftar </a:t>
              </a:r>
              <a:r>
                <a:rPr lang="en-US" sz="2000" dirty="0" err="1">
                  <a:solidFill>
                    <a:schemeClr val="tx1"/>
                  </a:solidFill>
                  <a:latin typeface="DK Lemon Yellow Sun" panose="02000000000000000000" pitchFamily="50" charset="0"/>
                </a:rPr>
                <a:t>pustaka</a:t>
              </a:r>
              <a:endParaRPr lang="en-ID" sz="20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5F327B25-9DE6-4164-A906-7E8371391662}"/>
                </a:ext>
              </a:extLst>
            </p:cNvPr>
            <p:cNvSpPr/>
            <p:nvPr/>
          </p:nvSpPr>
          <p:spPr>
            <a:xfrm>
              <a:off x="154027" y="4457953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4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C5E36638-D0DF-445E-9080-0BBB940271CA}"/>
                </a:ext>
              </a:extLst>
            </p:cNvPr>
            <p:cNvSpPr/>
            <p:nvPr/>
          </p:nvSpPr>
          <p:spPr>
            <a:xfrm>
              <a:off x="154027" y="2398971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2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C70A8D6-5DB6-4982-8D09-6BC59E4C6381}"/>
                </a:ext>
              </a:extLst>
            </p:cNvPr>
            <p:cNvSpPr/>
            <p:nvPr/>
          </p:nvSpPr>
          <p:spPr>
            <a:xfrm>
              <a:off x="154027" y="1441444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1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</p:grpSp>
      <p:pic>
        <p:nvPicPr>
          <p:cNvPr id="28" name="Picture 195">
            <a:extLst>
              <a:ext uri="{FF2B5EF4-FFF2-40B4-BE49-F238E27FC236}">
                <a16:creationId xmlns:a16="http://schemas.microsoft.com/office/drawing/2014/main" id="{27780A06-CA71-4419-BFCE-DE32708802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1" r="44211"/>
          <a:stretch>
            <a:fillRect/>
          </a:stretch>
        </p:blipFill>
        <p:spPr bwMode="auto">
          <a:xfrm>
            <a:off x="5254625" y="7466271"/>
            <a:ext cx="407987" cy="217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F206477-A856-4EB6-8BCF-A64D5F5D9D76}"/>
              </a:ext>
            </a:extLst>
          </p:cNvPr>
          <p:cNvSpPr/>
          <p:nvPr/>
        </p:nvSpPr>
        <p:spPr>
          <a:xfrm>
            <a:off x="3359809" y="845463"/>
            <a:ext cx="8432800" cy="5486938"/>
          </a:xfrm>
          <a:prstGeom prst="roundRect">
            <a:avLst>
              <a:gd name="adj" fmla="val 6020"/>
            </a:avLst>
          </a:prstGeom>
          <a:solidFill>
            <a:srgbClr val="EECF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15CEB9-3790-4FB6-91ED-5A449A113728}"/>
              </a:ext>
            </a:extLst>
          </p:cNvPr>
          <p:cNvSpPr txBox="1"/>
          <p:nvPr/>
        </p:nvSpPr>
        <p:spPr>
          <a:xfrm>
            <a:off x="5458618" y="-110214"/>
            <a:ext cx="546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Pemotong</a:t>
            </a:r>
            <a:r>
              <a:rPr lang="en-US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&amp; </a:t>
            </a:r>
            <a:r>
              <a:rPr lang="en-US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tarif</a:t>
            </a:r>
            <a:r>
              <a:rPr lang="en-US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en-ID" sz="4800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648BF7-C10E-4757-AABB-5EC8E30B226A}"/>
              </a:ext>
            </a:extLst>
          </p:cNvPr>
          <p:cNvSpPr txBox="1"/>
          <p:nvPr/>
        </p:nvSpPr>
        <p:spPr>
          <a:xfrm>
            <a:off x="3563062" y="913077"/>
            <a:ext cx="767713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+mj-lt"/>
              <a:buAutoNum type="arabicPeriod" startAt="2"/>
            </a:pPr>
            <a:r>
              <a:rPr lang="en-US" b="1" dirty="0" err="1"/>
              <a:t>Tarif</a:t>
            </a:r>
            <a:r>
              <a:rPr lang="en-US" b="1" dirty="0"/>
              <a:t> </a:t>
            </a:r>
            <a:r>
              <a:rPr lang="en-US" b="1" dirty="0" err="1"/>
              <a:t>PPh</a:t>
            </a:r>
            <a:r>
              <a:rPr lang="en-US" b="1" dirty="0"/>
              <a:t> </a:t>
            </a:r>
            <a:r>
              <a:rPr lang="en-US" b="1" dirty="0" err="1"/>
              <a:t>Pasal</a:t>
            </a:r>
            <a:r>
              <a:rPr lang="en-US" b="1" dirty="0"/>
              <a:t> 23</a:t>
            </a:r>
          </a:p>
          <a:p>
            <a:pPr lvl="1" algn="ctr"/>
            <a:r>
              <a:rPr lang="en-ID" b="1" dirty="0"/>
              <a:t>15%</a:t>
            </a:r>
            <a:endParaRPr lang="en-US" b="1" dirty="0"/>
          </a:p>
          <a:p>
            <a:pPr marL="342900" lvl="0" indent="-342900">
              <a:buFont typeface="+mj-lt"/>
              <a:buAutoNum type="alphaLcParenR"/>
            </a:pPr>
            <a:r>
              <a:rPr lang="en-ID" b="1" dirty="0" err="1"/>
              <a:t>Bunga</a:t>
            </a:r>
            <a:endParaRPr lang="en-ID" b="1" dirty="0"/>
          </a:p>
          <a:p>
            <a:r>
              <a:rPr lang="en-US" dirty="0"/>
              <a:t>	</a:t>
            </a:r>
            <a:r>
              <a:rPr lang="en-US" dirty="0" err="1"/>
              <a:t>Bunga</a:t>
            </a:r>
            <a:r>
              <a:rPr lang="en-US" dirty="0"/>
              <a:t> </a:t>
            </a:r>
            <a:r>
              <a:rPr lang="en-US" dirty="0" err="1"/>
              <a:t>terhutang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23 </a:t>
            </a:r>
            <a:r>
              <a:rPr lang="en-US" dirty="0" err="1"/>
              <a:t>sebesar</a:t>
            </a:r>
            <a:r>
              <a:rPr lang="en-US" dirty="0"/>
              <a:t> 15%, </a:t>
            </a:r>
            <a:r>
              <a:rPr lang="en-US" dirty="0" err="1"/>
              <a:t>tapi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bunga</a:t>
            </a:r>
            <a:r>
              <a:rPr lang="en-US" dirty="0"/>
              <a:t> </a:t>
            </a:r>
            <a:r>
              <a:rPr lang="en-US" dirty="0" err="1"/>
              <a:t>terhutang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23.</a:t>
            </a:r>
          </a:p>
          <a:p>
            <a:pPr lvl="0"/>
            <a:endParaRPr lang="en-US" dirty="0"/>
          </a:p>
          <a:p>
            <a:r>
              <a:rPr lang="en-US" dirty="0"/>
              <a:t>	</a:t>
            </a:r>
            <a:endParaRPr lang="en-I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Picture 23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8" t="18214" r="11858" b="8698"/>
          <a:stretch/>
        </p:blipFill>
        <p:spPr bwMode="auto">
          <a:xfrm>
            <a:off x="3912224" y="2398972"/>
            <a:ext cx="7531223" cy="36005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28492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B3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40423E1-388E-401F-AD54-63ABF0EA993F}"/>
              </a:ext>
            </a:extLst>
          </p:cNvPr>
          <p:cNvSpPr/>
          <p:nvPr/>
        </p:nvSpPr>
        <p:spPr>
          <a:xfrm>
            <a:off x="0" y="-1359343"/>
            <a:ext cx="2124075" cy="16076428"/>
          </a:xfrm>
          <a:custGeom>
            <a:avLst/>
            <a:gdLst>
              <a:gd name="connsiteX0" fmla="*/ 0 w 2124075"/>
              <a:gd name="connsiteY0" fmla="*/ 0 h 16076428"/>
              <a:gd name="connsiteX1" fmla="*/ 2124075 w 2124075"/>
              <a:gd name="connsiteY1" fmla="*/ 0 h 16076428"/>
              <a:gd name="connsiteX2" fmla="*/ 2124075 w 2124075"/>
              <a:gd name="connsiteY2" fmla="*/ 4660388 h 16076428"/>
              <a:gd name="connsiteX3" fmla="*/ 1064000 w 2124075"/>
              <a:gd name="connsiteY3" fmla="*/ 4660388 h 16076428"/>
              <a:gd name="connsiteX4" fmla="*/ 934881 w 2124075"/>
              <a:gd name="connsiteY4" fmla="*/ 4789507 h 16076428"/>
              <a:gd name="connsiteX5" fmla="*/ 934881 w 2124075"/>
              <a:gd name="connsiteY5" fmla="*/ 5305969 h 16076428"/>
              <a:gd name="connsiteX6" fmla="*/ 1064000 w 2124075"/>
              <a:gd name="connsiteY6" fmla="*/ 5435088 h 16076428"/>
              <a:gd name="connsiteX7" fmla="*/ 2124075 w 2124075"/>
              <a:gd name="connsiteY7" fmla="*/ 5435088 h 16076428"/>
              <a:gd name="connsiteX8" fmla="*/ 2124075 w 2124075"/>
              <a:gd name="connsiteY8" fmla="*/ 16076428 h 16076428"/>
              <a:gd name="connsiteX9" fmla="*/ 0 w 2124075"/>
              <a:gd name="connsiteY9" fmla="*/ 16076428 h 160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4075" h="16076428">
                <a:moveTo>
                  <a:pt x="0" y="0"/>
                </a:moveTo>
                <a:lnTo>
                  <a:pt x="2124075" y="0"/>
                </a:lnTo>
                <a:lnTo>
                  <a:pt x="2124075" y="4660388"/>
                </a:lnTo>
                <a:lnTo>
                  <a:pt x="1064000" y="4660388"/>
                </a:lnTo>
                <a:cubicBezTo>
                  <a:pt x="992690" y="4660388"/>
                  <a:pt x="934881" y="4718197"/>
                  <a:pt x="934881" y="4789507"/>
                </a:cubicBezTo>
                <a:lnTo>
                  <a:pt x="934881" y="5305969"/>
                </a:lnTo>
                <a:cubicBezTo>
                  <a:pt x="934881" y="5377279"/>
                  <a:pt x="992690" y="5435088"/>
                  <a:pt x="1064000" y="5435088"/>
                </a:cubicBezTo>
                <a:lnTo>
                  <a:pt x="2124075" y="5435088"/>
                </a:lnTo>
                <a:lnTo>
                  <a:pt x="2124075" y="16076428"/>
                </a:lnTo>
                <a:lnTo>
                  <a:pt x="0" y="16076428"/>
                </a:lnTo>
                <a:close/>
              </a:path>
            </a:pathLst>
          </a:custGeom>
          <a:solidFill>
            <a:srgbClr val="EAD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15" name="Picture 2" descr="Pearl Tan Color Palette | Tan color palette, Brown color palette, Rustic  color palettes">
            <a:extLst>
              <a:ext uri="{FF2B5EF4-FFF2-40B4-BE49-F238E27FC236}">
                <a16:creationId xmlns:a16="http://schemas.microsoft.com/office/drawing/2014/main" id="{9CC44E1B-80F2-42A8-A763-10F49CE4BE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69"/>
          <a:stretch/>
        </p:blipFill>
        <p:spPr bwMode="auto">
          <a:xfrm rot="5400000">
            <a:off x="10663348" y="2952212"/>
            <a:ext cx="48768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72842ED-93B7-410D-8BE1-DDBD0888FE8A}"/>
              </a:ext>
            </a:extLst>
          </p:cNvPr>
          <p:cNvSpPr/>
          <p:nvPr/>
        </p:nvSpPr>
        <p:spPr>
          <a:xfrm>
            <a:off x="-2138363" y="5454059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K Lemon Yellow Sun" panose="02000000000000000000" pitchFamily="50" charset="0"/>
              </a:rPr>
              <a:t>Daftar </a:t>
            </a:r>
            <a:r>
              <a:rPr lang="en-US" sz="2000" dirty="0" err="1">
                <a:solidFill>
                  <a:schemeClr val="tx1"/>
                </a:solidFill>
                <a:latin typeface="DK Lemon Yellow Sun" panose="02000000000000000000" pitchFamily="50" charset="0"/>
              </a:rPr>
              <a:t>pustaka</a:t>
            </a:r>
            <a:endParaRPr lang="en-ID" sz="20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2D257EA-4221-45E6-BCC6-BD1360504381}"/>
              </a:ext>
            </a:extLst>
          </p:cNvPr>
          <p:cNvSpPr/>
          <p:nvPr/>
        </p:nvSpPr>
        <p:spPr>
          <a:xfrm>
            <a:off x="-2138363" y="4457953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4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3F531D-4CB9-428F-AD56-0498B9250460}"/>
              </a:ext>
            </a:extLst>
          </p:cNvPr>
          <p:cNvSpPr/>
          <p:nvPr/>
        </p:nvSpPr>
        <p:spPr>
          <a:xfrm>
            <a:off x="1100951" y="3423747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3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D2204F0-F73C-435D-B2D5-0F155984F975}"/>
              </a:ext>
            </a:extLst>
          </p:cNvPr>
          <p:cNvSpPr/>
          <p:nvPr/>
        </p:nvSpPr>
        <p:spPr>
          <a:xfrm>
            <a:off x="-2138363" y="2398971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2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326EA9F-777F-4C92-BF7B-B2A230CF8AB2}"/>
              </a:ext>
            </a:extLst>
          </p:cNvPr>
          <p:cNvSpPr/>
          <p:nvPr/>
        </p:nvSpPr>
        <p:spPr>
          <a:xfrm>
            <a:off x="-2138363" y="1441444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1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D758DDB-806E-440B-ABCE-86A9CCA67E85}"/>
              </a:ext>
            </a:extLst>
          </p:cNvPr>
          <p:cNvGrpSpPr/>
          <p:nvPr/>
        </p:nvGrpSpPr>
        <p:grpSpPr>
          <a:xfrm>
            <a:off x="154027" y="1441444"/>
            <a:ext cx="1844018" cy="4558046"/>
            <a:chOff x="154027" y="1441444"/>
            <a:chExt cx="1844018" cy="4558046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F95F5C85-7379-4679-A8F8-7FC97F1DA234}"/>
                </a:ext>
              </a:extLst>
            </p:cNvPr>
            <p:cNvSpPr/>
            <p:nvPr/>
          </p:nvSpPr>
          <p:spPr>
            <a:xfrm>
              <a:off x="154027" y="5454059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Daftar </a:t>
              </a:r>
              <a:r>
                <a:rPr lang="en-US" sz="2000" dirty="0" err="1">
                  <a:solidFill>
                    <a:schemeClr val="tx1"/>
                  </a:solidFill>
                  <a:latin typeface="DK Lemon Yellow Sun" panose="02000000000000000000" pitchFamily="50" charset="0"/>
                </a:rPr>
                <a:t>pustaka</a:t>
              </a:r>
              <a:endParaRPr lang="en-ID" sz="20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5F327B25-9DE6-4164-A906-7E8371391662}"/>
                </a:ext>
              </a:extLst>
            </p:cNvPr>
            <p:cNvSpPr/>
            <p:nvPr/>
          </p:nvSpPr>
          <p:spPr>
            <a:xfrm>
              <a:off x="154027" y="4457953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4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C5E36638-D0DF-445E-9080-0BBB940271CA}"/>
                </a:ext>
              </a:extLst>
            </p:cNvPr>
            <p:cNvSpPr/>
            <p:nvPr/>
          </p:nvSpPr>
          <p:spPr>
            <a:xfrm>
              <a:off x="154027" y="2398971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2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C70A8D6-5DB6-4982-8D09-6BC59E4C6381}"/>
                </a:ext>
              </a:extLst>
            </p:cNvPr>
            <p:cNvSpPr/>
            <p:nvPr/>
          </p:nvSpPr>
          <p:spPr>
            <a:xfrm>
              <a:off x="154027" y="1441444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1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</p:grpSp>
      <p:pic>
        <p:nvPicPr>
          <p:cNvPr id="28" name="Picture 195">
            <a:extLst>
              <a:ext uri="{FF2B5EF4-FFF2-40B4-BE49-F238E27FC236}">
                <a16:creationId xmlns:a16="http://schemas.microsoft.com/office/drawing/2014/main" id="{27780A06-CA71-4419-BFCE-DE32708802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1" r="44211"/>
          <a:stretch>
            <a:fillRect/>
          </a:stretch>
        </p:blipFill>
        <p:spPr bwMode="auto">
          <a:xfrm>
            <a:off x="5254625" y="7466271"/>
            <a:ext cx="407987" cy="217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F206477-A856-4EB6-8BCF-A64D5F5D9D76}"/>
              </a:ext>
            </a:extLst>
          </p:cNvPr>
          <p:cNvSpPr/>
          <p:nvPr/>
        </p:nvSpPr>
        <p:spPr>
          <a:xfrm>
            <a:off x="3359809" y="845463"/>
            <a:ext cx="8432800" cy="5486938"/>
          </a:xfrm>
          <a:prstGeom prst="roundRect">
            <a:avLst>
              <a:gd name="adj" fmla="val 6020"/>
            </a:avLst>
          </a:prstGeom>
          <a:solidFill>
            <a:srgbClr val="EECF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15CEB9-3790-4FB6-91ED-5A449A113728}"/>
              </a:ext>
            </a:extLst>
          </p:cNvPr>
          <p:cNvSpPr txBox="1"/>
          <p:nvPr/>
        </p:nvSpPr>
        <p:spPr>
          <a:xfrm>
            <a:off x="5458618" y="-110214"/>
            <a:ext cx="546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Pemotong</a:t>
            </a:r>
            <a:r>
              <a:rPr lang="en-US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&amp; </a:t>
            </a:r>
            <a:r>
              <a:rPr lang="en-US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tarif</a:t>
            </a:r>
            <a:r>
              <a:rPr lang="en-US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en-ID" sz="4800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648BF7-C10E-4757-AABB-5EC8E30B226A}"/>
              </a:ext>
            </a:extLst>
          </p:cNvPr>
          <p:cNvSpPr txBox="1"/>
          <p:nvPr/>
        </p:nvSpPr>
        <p:spPr>
          <a:xfrm>
            <a:off x="3912224" y="1196201"/>
            <a:ext cx="732796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+mj-lt"/>
              <a:buAutoNum type="arabicPeriod" startAt="2"/>
            </a:pPr>
            <a:r>
              <a:rPr lang="en-US" b="1" dirty="0" err="1"/>
              <a:t>Tarif</a:t>
            </a:r>
            <a:r>
              <a:rPr lang="en-US" b="1" dirty="0"/>
              <a:t> </a:t>
            </a:r>
            <a:r>
              <a:rPr lang="en-US" b="1" dirty="0" err="1"/>
              <a:t>PPh</a:t>
            </a:r>
            <a:r>
              <a:rPr lang="en-US" b="1" dirty="0"/>
              <a:t> </a:t>
            </a:r>
            <a:r>
              <a:rPr lang="en-US" b="1" dirty="0" err="1"/>
              <a:t>Pasal</a:t>
            </a:r>
            <a:r>
              <a:rPr lang="en-US" b="1" dirty="0"/>
              <a:t> 23</a:t>
            </a:r>
          </a:p>
          <a:p>
            <a:pPr marL="342900" indent="-342900">
              <a:buFont typeface="+mj-lt"/>
              <a:buAutoNum type="alphaLcParenR" startAt="2"/>
            </a:pPr>
            <a:r>
              <a:rPr lang="en-US" b="1" dirty="0"/>
              <a:t>Royalty </a:t>
            </a:r>
            <a:endParaRPr lang="en-ID" b="1" dirty="0"/>
          </a:p>
          <a:p>
            <a:r>
              <a:rPr lang="en-US" dirty="0"/>
              <a:t>	</a:t>
            </a:r>
            <a:r>
              <a:rPr lang="en-US" dirty="0" err="1"/>
              <a:t>Tarif</a:t>
            </a:r>
            <a:r>
              <a:rPr lang="en-US" dirty="0"/>
              <a:t> </a:t>
            </a:r>
            <a:r>
              <a:rPr lang="en-US" dirty="0" err="1"/>
              <a:t>Pajak</a:t>
            </a:r>
            <a:r>
              <a:rPr lang="en-US" dirty="0"/>
              <a:t> Penghasilan (</a:t>
            </a:r>
            <a:r>
              <a:rPr lang="en-US" dirty="0" err="1"/>
              <a:t>PPh</a:t>
            </a:r>
            <a:r>
              <a:rPr lang="en-US" dirty="0"/>
              <a:t>) </a:t>
            </a:r>
            <a:r>
              <a:rPr lang="en-US" dirty="0" err="1"/>
              <a:t>Pasal</a:t>
            </a:r>
            <a:r>
              <a:rPr lang="en-US" dirty="0"/>
              <a:t> 23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sebesar</a:t>
            </a:r>
            <a:r>
              <a:rPr lang="en-US" dirty="0"/>
              <a:t> 15%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penghasilan</a:t>
            </a:r>
            <a:r>
              <a:rPr lang="en-US" dirty="0"/>
              <a:t> </a:t>
            </a:r>
            <a:r>
              <a:rPr lang="en-US" dirty="0" err="1"/>
              <a:t>bruto</a:t>
            </a:r>
            <a:r>
              <a:rPr lang="en-US" dirty="0"/>
              <a:t>,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bersifat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final.</a:t>
            </a:r>
          </a:p>
          <a:p>
            <a:endParaRPr lang="en-US" dirty="0"/>
          </a:p>
          <a:p>
            <a:pPr marL="342900" lvl="0" indent="-342900">
              <a:buFont typeface="+mj-lt"/>
              <a:buAutoNum type="alphaLcParenR" startAt="3"/>
            </a:pPr>
            <a:r>
              <a:rPr lang="en-US" b="1" dirty="0" err="1"/>
              <a:t>Hadiah</a:t>
            </a:r>
            <a:endParaRPr lang="en-US" b="1" dirty="0"/>
          </a:p>
          <a:p>
            <a:r>
              <a:rPr lang="en-US" dirty="0"/>
              <a:t>	</a:t>
            </a:r>
            <a:r>
              <a:rPr lang="en-US" dirty="0" err="1"/>
              <a:t>Hadiah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pengharaan</a:t>
            </a:r>
            <a:r>
              <a:rPr lang="en-US" dirty="0"/>
              <a:t> </a:t>
            </a:r>
            <a:r>
              <a:rPr lang="en-US" dirty="0" err="1"/>
              <a:t>selain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dipotong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21 </a:t>
            </a:r>
            <a:r>
              <a:rPr lang="en-US" dirty="0" err="1"/>
              <a:t>ayat</a:t>
            </a:r>
            <a:r>
              <a:rPr lang="en-US" dirty="0"/>
              <a:t> (1) </a:t>
            </a:r>
            <a:r>
              <a:rPr lang="en-US" dirty="0" err="1"/>
              <a:t>huruf</a:t>
            </a:r>
            <a:r>
              <a:rPr lang="en-US" dirty="0"/>
              <a:t> e .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termasuk</a:t>
            </a:r>
            <a:r>
              <a:rPr lang="en-US" dirty="0"/>
              <a:t> </a:t>
            </a:r>
            <a:r>
              <a:rPr lang="en-US" dirty="0" err="1"/>
              <a:t>hadiah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penghargaan</a:t>
            </a:r>
            <a:r>
              <a:rPr lang="en-US" dirty="0"/>
              <a:t> yang </a:t>
            </a:r>
            <a:r>
              <a:rPr lang="en-US" dirty="0" err="1"/>
              <a:t>dipotong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23 </a:t>
            </a:r>
            <a:r>
              <a:rPr lang="en-US" dirty="0" err="1"/>
              <a:t>adalah</a:t>
            </a:r>
            <a:r>
              <a:rPr lang="en-US" dirty="0"/>
              <a:t>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Hadiah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penghargaan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hadiah</a:t>
            </a:r>
            <a:r>
              <a:rPr lang="en-US" dirty="0"/>
              <a:t> </a:t>
            </a:r>
            <a:r>
              <a:rPr lang="en-US" dirty="0" err="1"/>
              <a:t>sehubungan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pekerjaan</a:t>
            </a:r>
            <a:r>
              <a:rPr lang="en-US" dirty="0"/>
              <a:t>, </a:t>
            </a:r>
            <a:r>
              <a:rPr lang="en-US" dirty="0" err="1"/>
              <a:t>jasa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 </a:t>
            </a:r>
            <a:r>
              <a:rPr lang="en-US" dirty="0" err="1"/>
              <a:t>kegiatan</a:t>
            </a:r>
            <a:r>
              <a:rPr lang="en-US" dirty="0"/>
              <a:t> </a:t>
            </a:r>
            <a:r>
              <a:rPr lang="en-US" dirty="0" err="1"/>
              <a:t>lainnya</a:t>
            </a:r>
            <a:r>
              <a:rPr lang="en-US" dirty="0"/>
              <a:t> yang </a:t>
            </a:r>
            <a:r>
              <a:rPr lang="en-US" dirty="0" err="1"/>
              <a:t>diterima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WP OP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Negeri</a:t>
            </a:r>
            <a:r>
              <a:rPr lang="en-US" dirty="0"/>
              <a:t> (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termasuk</a:t>
            </a:r>
            <a:r>
              <a:rPr lang="en-US" dirty="0"/>
              <a:t> </a:t>
            </a:r>
            <a:r>
              <a:rPr lang="en-US" dirty="0" err="1"/>
              <a:t>potongan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Hadiah</a:t>
            </a:r>
            <a:r>
              <a:rPr lang="en-US" dirty="0"/>
              <a:t> </a:t>
            </a:r>
            <a:r>
              <a:rPr lang="en-US" dirty="0" err="1"/>
              <a:t>undian</a:t>
            </a:r>
            <a:r>
              <a:rPr lang="en-US" dirty="0"/>
              <a:t>,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termasuk</a:t>
            </a:r>
            <a:r>
              <a:rPr lang="en-US" dirty="0"/>
              <a:t> </a:t>
            </a:r>
            <a:r>
              <a:rPr lang="en-US" dirty="0" err="1"/>
              <a:t>pemotong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4(2)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Hadiah</a:t>
            </a:r>
            <a:r>
              <a:rPr lang="en-US" dirty="0"/>
              <a:t> </a:t>
            </a:r>
            <a:r>
              <a:rPr lang="en-US" dirty="0" err="1"/>
              <a:t>langsung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penjualan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/</a:t>
            </a:r>
            <a:r>
              <a:rPr lang="en-US" dirty="0" err="1"/>
              <a:t>jasa</a:t>
            </a:r>
            <a:r>
              <a:rPr lang="en-US" dirty="0"/>
              <a:t> </a:t>
            </a:r>
            <a:r>
              <a:rPr lang="en-US" dirty="0" err="1"/>
              <a:t>sepanjang</a:t>
            </a:r>
            <a:r>
              <a:rPr lang="en-US" dirty="0"/>
              <a:t> </a:t>
            </a:r>
            <a:r>
              <a:rPr lang="en-US" dirty="0" err="1"/>
              <a:t>diberikan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pembeli</a:t>
            </a:r>
            <a:r>
              <a:rPr lang="en-US" dirty="0"/>
              <a:t>/</a:t>
            </a:r>
            <a:r>
              <a:rPr lang="en-US" dirty="0" err="1"/>
              <a:t>konsumen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 </a:t>
            </a:r>
            <a:r>
              <a:rPr lang="en-US" dirty="0" err="1"/>
              <a:t>tanpa</a:t>
            </a:r>
            <a:r>
              <a:rPr lang="en-US" dirty="0"/>
              <a:t> </a:t>
            </a:r>
            <a:r>
              <a:rPr lang="en-US" dirty="0" err="1"/>
              <a:t>diundi</a:t>
            </a:r>
            <a:r>
              <a:rPr lang="en-US" dirty="0"/>
              <a:t>, (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bukan</a:t>
            </a:r>
            <a:r>
              <a:rPr lang="en-US" dirty="0"/>
              <a:t> </a:t>
            </a:r>
            <a:r>
              <a:rPr lang="en-US" dirty="0" err="1"/>
              <a:t>termasuk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pajak</a:t>
            </a:r>
            <a:r>
              <a:rPr lang="en-US" dirty="0"/>
              <a:t>)</a:t>
            </a:r>
          </a:p>
          <a:p>
            <a:pPr lvl="0"/>
            <a:endParaRPr lang="en-US" dirty="0"/>
          </a:p>
          <a:p>
            <a:endParaRPr lang="en-I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8231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B3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40423E1-388E-401F-AD54-63ABF0EA993F}"/>
              </a:ext>
            </a:extLst>
          </p:cNvPr>
          <p:cNvSpPr/>
          <p:nvPr/>
        </p:nvSpPr>
        <p:spPr>
          <a:xfrm>
            <a:off x="0" y="-1359343"/>
            <a:ext cx="2124075" cy="16076428"/>
          </a:xfrm>
          <a:custGeom>
            <a:avLst/>
            <a:gdLst>
              <a:gd name="connsiteX0" fmla="*/ 0 w 2124075"/>
              <a:gd name="connsiteY0" fmla="*/ 0 h 16076428"/>
              <a:gd name="connsiteX1" fmla="*/ 2124075 w 2124075"/>
              <a:gd name="connsiteY1" fmla="*/ 0 h 16076428"/>
              <a:gd name="connsiteX2" fmla="*/ 2124075 w 2124075"/>
              <a:gd name="connsiteY2" fmla="*/ 4660388 h 16076428"/>
              <a:gd name="connsiteX3" fmla="*/ 1064000 w 2124075"/>
              <a:gd name="connsiteY3" fmla="*/ 4660388 h 16076428"/>
              <a:gd name="connsiteX4" fmla="*/ 934881 w 2124075"/>
              <a:gd name="connsiteY4" fmla="*/ 4789507 h 16076428"/>
              <a:gd name="connsiteX5" fmla="*/ 934881 w 2124075"/>
              <a:gd name="connsiteY5" fmla="*/ 5305969 h 16076428"/>
              <a:gd name="connsiteX6" fmla="*/ 1064000 w 2124075"/>
              <a:gd name="connsiteY6" fmla="*/ 5435088 h 16076428"/>
              <a:gd name="connsiteX7" fmla="*/ 2124075 w 2124075"/>
              <a:gd name="connsiteY7" fmla="*/ 5435088 h 16076428"/>
              <a:gd name="connsiteX8" fmla="*/ 2124075 w 2124075"/>
              <a:gd name="connsiteY8" fmla="*/ 16076428 h 16076428"/>
              <a:gd name="connsiteX9" fmla="*/ 0 w 2124075"/>
              <a:gd name="connsiteY9" fmla="*/ 16076428 h 160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4075" h="16076428">
                <a:moveTo>
                  <a:pt x="0" y="0"/>
                </a:moveTo>
                <a:lnTo>
                  <a:pt x="2124075" y="0"/>
                </a:lnTo>
                <a:lnTo>
                  <a:pt x="2124075" y="4660388"/>
                </a:lnTo>
                <a:lnTo>
                  <a:pt x="1064000" y="4660388"/>
                </a:lnTo>
                <a:cubicBezTo>
                  <a:pt x="992690" y="4660388"/>
                  <a:pt x="934881" y="4718197"/>
                  <a:pt x="934881" y="4789507"/>
                </a:cubicBezTo>
                <a:lnTo>
                  <a:pt x="934881" y="5305969"/>
                </a:lnTo>
                <a:cubicBezTo>
                  <a:pt x="934881" y="5377279"/>
                  <a:pt x="992690" y="5435088"/>
                  <a:pt x="1064000" y="5435088"/>
                </a:cubicBezTo>
                <a:lnTo>
                  <a:pt x="2124075" y="5435088"/>
                </a:lnTo>
                <a:lnTo>
                  <a:pt x="2124075" y="16076428"/>
                </a:lnTo>
                <a:lnTo>
                  <a:pt x="0" y="16076428"/>
                </a:lnTo>
                <a:close/>
              </a:path>
            </a:pathLst>
          </a:custGeom>
          <a:solidFill>
            <a:srgbClr val="EAD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15" name="Picture 2" descr="Pearl Tan Color Palette | Tan color palette, Brown color palette, Rustic  color palettes">
            <a:extLst>
              <a:ext uri="{FF2B5EF4-FFF2-40B4-BE49-F238E27FC236}">
                <a16:creationId xmlns:a16="http://schemas.microsoft.com/office/drawing/2014/main" id="{9CC44E1B-80F2-42A8-A763-10F49CE4BE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69"/>
          <a:stretch/>
        </p:blipFill>
        <p:spPr bwMode="auto">
          <a:xfrm rot="5400000">
            <a:off x="10663348" y="2952212"/>
            <a:ext cx="48768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72842ED-93B7-410D-8BE1-DDBD0888FE8A}"/>
              </a:ext>
            </a:extLst>
          </p:cNvPr>
          <p:cNvSpPr/>
          <p:nvPr/>
        </p:nvSpPr>
        <p:spPr>
          <a:xfrm>
            <a:off x="-2138363" y="5454059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K Lemon Yellow Sun" panose="02000000000000000000" pitchFamily="50" charset="0"/>
              </a:rPr>
              <a:t>Daftar </a:t>
            </a:r>
            <a:r>
              <a:rPr lang="en-US" sz="2000" dirty="0" err="1">
                <a:solidFill>
                  <a:schemeClr val="tx1"/>
                </a:solidFill>
                <a:latin typeface="DK Lemon Yellow Sun" panose="02000000000000000000" pitchFamily="50" charset="0"/>
              </a:rPr>
              <a:t>pustaka</a:t>
            </a:r>
            <a:endParaRPr lang="en-ID" sz="20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2D257EA-4221-45E6-BCC6-BD1360504381}"/>
              </a:ext>
            </a:extLst>
          </p:cNvPr>
          <p:cNvSpPr/>
          <p:nvPr/>
        </p:nvSpPr>
        <p:spPr>
          <a:xfrm>
            <a:off x="-2138363" y="4457953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4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3F531D-4CB9-428F-AD56-0498B9250460}"/>
              </a:ext>
            </a:extLst>
          </p:cNvPr>
          <p:cNvSpPr/>
          <p:nvPr/>
        </p:nvSpPr>
        <p:spPr>
          <a:xfrm>
            <a:off x="1100951" y="3423747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3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D2204F0-F73C-435D-B2D5-0F155984F975}"/>
              </a:ext>
            </a:extLst>
          </p:cNvPr>
          <p:cNvSpPr/>
          <p:nvPr/>
        </p:nvSpPr>
        <p:spPr>
          <a:xfrm>
            <a:off x="-2138363" y="2398971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2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326EA9F-777F-4C92-BF7B-B2A230CF8AB2}"/>
              </a:ext>
            </a:extLst>
          </p:cNvPr>
          <p:cNvSpPr/>
          <p:nvPr/>
        </p:nvSpPr>
        <p:spPr>
          <a:xfrm>
            <a:off x="-2138363" y="1441444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1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D758DDB-806E-440B-ABCE-86A9CCA67E85}"/>
              </a:ext>
            </a:extLst>
          </p:cNvPr>
          <p:cNvGrpSpPr/>
          <p:nvPr/>
        </p:nvGrpSpPr>
        <p:grpSpPr>
          <a:xfrm>
            <a:off x="154027" y="1441444"/>
            <a:ext cx="1844018" cy="4558046"/>
            <a:chOff x="154027" y="1441444"/>
            <a:chExt cx="1844018" cy="4558046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F95F5C85-7379-4679-A8F8-7FC97F1DA234}"/>
                </a:ext>
              </a:extLst>
            </p:cNvPr>
            <p:cNvSpPr/>
            <p:nvPr/>
          </p:nvSpPr>
          <p:spPr>
            <a:xfrm>
              <a:off x="154027" y="5454059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Daftar </a:t>
              </a:r>
              <a:r>
                <a:rPr lang="en-US" sz="2000" dirty="0" err="1">
                  <a:solidFill>
                    <a:schemeClr val="tx1"/>
                  </a:solidFill>
                  <a:latin typeface="DK Lemon Yellow Sun" panose="02000000000000000000" pitchFamily="50" charset="0"/>
                </a:rPr>
                <a:t>pustaka</a:t>
              </a:r>
              <a:endParaRPr lang="en-ID" sz="20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5F327B25-9DE6-4164-A906-7E8371391662}"/>
                </a:ext>
              </a:extLst>
            </p:cNvPr>
            <p:cNvSpPr/>
            <p:nvPr/>
          </p:nvSpPr>
          <p:spPr>
            <a:xfrm>
              <a:off x="154027" y="4457953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4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C5E36638-D0DF-445E-9080-0BBB940271CA}"/>
                </a:ext>
              </a:extLst>
            </p:cNvPr>
            <p:cNvSpPr/>
            <p:nvPr/>
          </p:nvSpPr>
          <p:spPr>
            <a:xfrm>
              <a:off x="154027" y="2398971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2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C70A8D6-5DB6-4982-8D09-6BC59E4C6381}"/>
                </a:ext>
              </a:extLst>
            </p:cNvPr>
            <p:cNvSpPr/>
            <p:nvPr/>
          </p:nvSpPr>
          <p:spPr>
            <a:xfrm>
              <a:off x="154027" y="1441444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1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</p:grpSp>
      <p:pic>
        <p:nvPicPr>
          <p:cNvPr id="28" name="Picture 195">
            <a:extLst>
              <a:ext uri="{FF2B5EF4-FFF2-40B4-BE49-F238E27FC236}">
                <a16:creationId xmlns:a16="http://schemas.microsoft.com/office/drawing/2014/main" id="{27780A06-CA71-4419-BFCE-DE32708802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1" r="44211"/>
          <a:stretch>
            <a:fillRect/>
          </a:stretch>
        </p:blipFill>
        <p:spPr bwMode="auto">
          <a:xfrm>
            <a:off x="5254625" y="7466271"/>
            <a:ext cx="407987" cy="217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F206477-A856-4EB6-8BCF-A64D5F5D9D76}"/>
              </a:ext>
            </a:extLst>
          </p:cNvPr>
          <p:cNvSpPr/>
          <p:nvPr/>
        </p:nvSpPr>
        <p:spPr>
          <a:xfrm>
            <a:off x="3359809" y="845463"/>
            <a:ext cx="8432800" cy="5486938"/>
          </a:xfrm>
          <a:prstGeom prst="roundRect">
            <a:avLst>
              <a:gd name="adj" fmla="val 6020"/>
            </a:avLst>
          </a:prstGeom>
          <a:solidFill>
            <a:srgbClr val="EECF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15CEB9-3790-4FB6-91ED-5A449A113728}"/>
              </a:ext>
            </a:extLst>
          </p:cNvPr>
          <p:cNvSpPr txBox="1"/>
          <p:nvPr/>
        </p:nvSpPr>
        <p:spPr>
          <a:xfrm>
            <a:off x="5458618" y="-110214"/>
            <a:ext cx="546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Pemotong</a:t>
            </a:r>
            <a:r>
              <a:rPr lang="en-US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&amp; </a:t>
            </a:r>
            <a:r>
              <a:rPr lang="en-US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tarif</a:t>
            </a:r>
            <a:r>
              <a:rPr lang="en-US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en-ID" sz="4800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648BF7-C10E-4757-AABB-5EC8E30B226A}"/>
              </a:ext>
            </a:extLst>
          </p:cNvPr>
          <p:cNvSpPr txBox="1"/>
          <p:nvPr/>
        </p:nvSpPr>
        <p:spPr>
          <a:xfrm>
            <a:off x="3622774" y="897550"/>
            <a:ext cx="790687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+mj-lt"/>
              <a:buAutoNum type="arabicPeriod" startAt="2"/>
            </a:pPr>
            <a:r>
              <a:rPr lang="en-US" b="1" dirty="0" err="1"/>
              <a:t>Tarif</a:t>
            </a:r>
            <a:r>
              <a:rPr lang="en-US" b="1" dirty="0"/>
              <a:t> </a:t>
            </a:r>
            <a:r>
              <a:rPr lang="en-US" b="1" dirty="0" err="1"/>
              <a:t>PPh</a:t>
            </a:r>
            <a:r>
              <a:rPr lang="en-US" b="1" dirty="0"/>
              <a:t> </a:t>
            </a:r>
            <a:r>
              <a:rPr lang="en-US" b="1" dirty="0" err="1"/>
              <a:t>Pasal</a:t>
            </a:r>
            <a:r>
              <a:rPr lang="en-US" b="1" dirty="0"/>
              <a:t> 23 </a:t>
            </a:r>
          </a:p>
          <a:p>
            <a:pPr lvl="1" algn="ctr"/>
            <a:r>
              <a:rPr lang="en-ID" b="1" dirty="0"/>
              <a:t>2%</a:t>
            </a:r>
            <a:endParaRPr lang="en-US" b="1" dirty="0"/>
          </a:p>
          <a:p>
            <a:pPr marL="342900" lvl="0" indent="-342900">
              <a:buFont typeface="+mj-lt"/>
              <a:buAutoNum type="alphaLcParenR"/>
            </a:pPr>
            <a:r>
              <a:rPr lang="en-US" b="1" dirty="0" err="1"/>
              <a:t>Sewa</a:t>
            </a:r>
            <a:r>
              <a:rPr lang="en-US" b="1" dirty="0"/>
              <a:t> </a:t>
            </a:r>
          </a:p>
          <a:p>
            <a:r>
              <a:rPr lang="en-US" dirty="0"/>
              <a:t>	</a:t>
            </a:r>
            <a:r>
              <a:rPr lang="en-US" dirty="0" err="1"/>
              <a:t>Tarif</a:t>
            </a:r>
            <a:r>
              <a:rPr lang="en-US" dirty="0"/>
              <a:t> </a:t>
            </a:r>
            <a:r>
              <a:rPr lang="en-US" dirty="0" err="1"/>
              <a:t>Pajak</a:t>
            </a:r>
            <a:r>
              <a:rPr lang="en-US" dirty="0"/>
              <a:t> Penghasilan (</a:t>
            </a:r>
            <a:r>
              <a:rPr lang="en-US" dirty="0" err="1"/>
              <a:t>PPh</a:t>
            </a:r>
            <a:r>
              <a:rPr lang="en-US" dirty="0"/>
              <a:t>)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Sewa</a:t>
            </a:r>
            <a:r>
              <a:rPr lang="en-US" dirty="0"/>
              <a:t> </a:t>
            </a:r>
            <a:r>
              <a:rPr lang="en-US" dirty="0" err="1"/>
              <a:t>sebesar</a:t>
            </a:r>
            <a:r>
              <a:rPr lang="en-US" dirty="0"/>
              <a:t> 2% , </a:t>
            </a:r>
            <a:r>
              <a:rPr lang="en-US" dirty="0" err="1"/>
              <a:t>sewa</a:t>
            </a:r>
            <a:r>
              <a:rPr lang="en-US" dirty="0"/>
              <a:t> yang </a:t>
            </a:r>
            <a:r>
              <a:rPr lang="en-US" dirty="0" err="1"/>
              <a:t>dibayar</a:t>
            </a:r>
            <a:r>
              <a:rPr lang="en-US" dirty="0"/>
              <a:t> </a:t>
            </a:r>
            <a:r>
              <a:rPr lang="en-US" dirty="0" err="1"/>
              <a:t>selain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sewa</a:t>
            </a:r>
            <a:r>
              <a:rPr lang="en-US" dirty="0"/>
              <a:t> </a:t>
            </a:r>
            <a:r>
              <a:rPr lang="en-US" dirty="0" err="1"/>
              <a:t>tanah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bangunan</a:t>
            </a:r>
            <a:r>
              <a:rPr lang="en-US" dirty="0"/>
              <a:t> (Ex: </a:t>
            </a:r>
            <a:r>
              <a:rPr lang="en-US" dirty="0" err="1"/>
              <a:t>sewa</a:t>
            </a:r>
            <a:r>
              <a:rPr lang="en-US" dirty="0"/>
              <a:t> </a:t>
            </a:r>
            <a:r>
              <a:rPr lang="en-US" dirty="0" err="1"/>
              <a:t>kendaraan</a:t>
            </a:r>
            <a:r>
              <a:rPr lang="en-US" dirty="0"/>
              <a:t>, </a:t>
            </a:r>
            <a:r>
              <a:rPr lang="en-US" dirty="0" err="1"/>
              <a:t>mesin</a:t>
            </a:r>
            <a:r>
              <a:rPr lang="en-US" dirty="0"/>
              <a:t>, </a:t>
            </a:r>
            <a:r>
              <a:rPr lang="en-US" dirty="0" err="1"/>
              <a:t>peralatan</a:t>
            </a:r>
            <a:r>
              <a:rPr lang="en-US" dirty="0"/>
              <a:t>, </a:t>
            </a:r>
            <a:r>
              <a:rPr lang="en-US" dirty="0" err="1"/>
              <a:t>dll</a:t>
            </a:r>
            <a:r>
              <a:rPr lang="en-US" dirty="0"/>
              <a:t>. </a:t>
            </a:r>
            <a:r>
              <a:rPr lang="en-US" dirty="0" err="1"/>
              <a:t>Sewa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penghasilan</a:t>
            </a:r>
            <a:r>
              <a:rPr lang="en-US" dirty="0"/>
              <a:t> lain </a:t>
            </a:r>
            <a:r>
              <a:rPr lang="en-US" dirty="0" err="1"/>
              <a:t>sehubungan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harta</a:t>
            </a:r>
            <a:r>
              <a:rPr lang="en-US" dirty="0"/>
              <a:t>, </a:t>
            </a:r>
            <a:r>
              <a:rPr lang="en-US" dirty="0" err="1"/>
              <a:t>kecuali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dikenakan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4(2).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termasuk</a:t>
            </a:r>
            <a:r>
              <a:rPr lang="en-US" dirty="0"/>
              <a:t> </a:t>
            </a:r>
            <a:r>
              <a:rPr lang="en-US" dirty="0" err="1"/>
              <a:t>sewa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penghasilan</a:t>
            </a:r>
            <a:r>
              <a:rPr lang="en-US" dirty="0"/>
              <a:t> lain </a:t>
            </a:r>
            <a:r>
              <a:rPr lang="en-US" dirty="0" err="1"/>
              <a:t>sehubungan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harta</a:t>
            </a:r>
            <a:r>
              <a:rPr lang="en-US" dirty="0"/>
              <a:t> yang </a:t>
            </a:r>
            <a:r>
              <a:rPr lang="en-US" dirty="0" err="1"/>
              <a:t>dipotong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23 </a:t>
            </a:r>
            <a:r>
              <a:rPr lang="en-US" dirty="0" err="1"/>
              <a:t>adalah</a:t>
            </a:r>
            <a:r>
              <a:rPr lang="en-US" dirty="0"/>
              <a:t> 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Sewa</a:t>
            </a:r>
            <a:r>
              <a:rPr lang="en-US" dirty="0"/>
              <a:t> </a:t>
            </a:r>
            <a:r>
              <a:rPr lang="en-US" dirty="0" err="1"/>
              <a:t>tanah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/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bangunan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temasuk</a:t>
            </a:r>
            <a:r>
              <a:rPr lang="en-US" dirty="0"/>
              <a:t> </a:t>
            </a:r>
            <a:r>
              <a:rPr lang="en-US" dirty="0" err="1"/>
              <a:t>pemotong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4(2)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Sewa</a:t>
            </a:r>
            <a:r>
              <a:rPr lang="en-US" dirty="0"/>
              <a:t> yang </a:t>
            </a:r>
            <a:r>
              <a:rPr lang="en-US" dirty="0" err="1"/>
              <a:t>dibayarkan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terutang</a:t>
            </a:r>
            <a:r>
              <a:rPr lang="en-US" dirty="0"/>
              <a:t> </a:t>
            </a:r>
            <a:r>
              <a:rPr lang="en-US" dirty="0" err="1"/>
              <a:t>sehubungan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sewa</a:t>
            </a:r>
            <a:r>
              <a:rPr lang="en-US" dirty="0"/>
              <a:t> </a:t>
            </a:r>
            <a:r>
              <a:rPr lang="en-US" dirty="0" err="1"/>
              <a:t>guna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hak</a:t>
            </a:r>
            <a:r>
              <a:rPr lang="en-US" dirty="0"/>
              <a:t> </a:t>
            </a:r>
            <a:r>
              <a:rPr lang="en-US" dirty="0" err="1"/>
              <a:t>opsi</a:t>
            </a:r>
            <a:r>
              <a:rPr lang="en-US" dirty="0"/>
              <a:t>,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23 </a:t>
            </a:r>
            <a:r>
              <a:rPr lang="en-US" dirty="0" err="1"/>
              <a:t>ayat</a:t>
            </a:r>
            <a:r>
              <a:rPr lang="en-US" dirty="0"/>
              <a:t> (4) </a:t>
            </a:r>
            <a:r>
              <a:rPr lang="en-US" dirty="0" err="1"/>
              <a:t>huruf</a:t>
            </a:r>
            <a:r>
              <a:rPr lang="en-US" dirty="0"/>
              <a:t> b UU 36 </a:t>
            </a:r>
            <a:r>
              <a:rPr lang="en-US" dirty="0" err="1"/>
              <a:t>tahun</a:t>
            </a:r>
            <a:r>
              <a:rPr lang="en-US" dirty="0"/>
              <a:t> 2008 </a:t>
            </a:r>
            <a:r>
              <a:rPr lang="en-US" dirty="0" err="1"/>
              <a:t>dikecualikan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pemotongan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23.</a:t>
            </a:r>
          </a:p>
          <a:p>
            <a:pPr lvl="0"/>
            <a:endParaRPr lang="en-US" dirty="0"/>
          </a:p>
          <a:p>
            <a:pPr marL="342900" lvl="0" indent="-342900">
              <a:buFont typeface="+mj-lt"/>
              <a:buAutoNum type="alphaLcParenR" startAt="2"/>
            </a:pPr>
            <a:r>
              <a:rPr lang="en-US" b="1" dirty="0" err="1"/>
              <a:t>Jasa</a:t>
            </a:r>
            <a:endParaRPr lang="en-US" b="1" dirty="0"/>
          </a:p>
          <a:p>
            <a:r>
              <a:rPr lang="en-US" dirty="0"/>
              <a:t>	</a:t>
            </a:r>
            <a:r>
              <a:rPr lang="en-US" dirty="0" err="1"/>
              <a:t>Tarif</a:t>
            </a:r>
            <a:r>
              <a:rPr lang="en-US" dirty="0"/>
              <a:t> </a:t>
            </a:r>
            <a:r>
              <a:rPr lang="en-US" dirty="0" err="1"/>
              <a:t>Pajak</a:t>
            </a:r>
            <a:r>
              <a:rPr lang="en-US" dirty="0"/>
              <a:t> Penghasilan (</a:t>
            </a:r>
            <a:r>
              <a:rPr lang="en-US" dirty="0" err="1"/>
              <a:t>PPh</a:t>
            </a:r>
            <a:r>
              <a:rPr lang="en-US" dirty="0"/>
              <a:t>)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Jasa</a:t>
            </a:r>
            <a:r>
              <a:rPr lang="en-US" dirty="0"/>
              <a:t> </a:t>
            </a:r>
            <a:r>
              <a:rPr lang="en-US" dirty="0" err="1"/>
              <a:t>sebesar</a:t>
            </a:r>
            <a:r>
              <a:rPr lang="en-US" dirty="0"/>
              <a:t> 2%. </a:t>
            </a:r>
            <a:r>
              <a:rPr lang="en-US" dirty="0" err="1"/>
              <a:t>Jasa</a:t>
            </a:r>
            <a:r>
              <a:rPr lang="en-US" dirty="0"/>
              <a:t> </a:t>
            </a:r>
            <a:r>
              <a:rPr lang="en-US" dirty="0" err="1"/>
              <a:t>teknik</a:t>
            </a:r>
            <a:r>
              <a:rPr lang="en-US" dirty="0"/>
              <a:t>, </a:t>
            </a:r>
            <a:r>
              <a:rPr lang="en-US" dirty="0" err="1"/>
              <a:t>jasa</a:t>
            </a:r>
            <a:r>
              <a:rPr lang="en-US" dirty="0"/>
              <a:t> </a:t>
            </a:r>
            <a:r>
              <a:rPr lang="en-US" dirty="0" err="1"/>
              <a:t>manajemen</a:t>
            </a:r>
            <a:r>
              <a:rPr lang="en-US" dirty="0"/>
              <a:t>, </a:t>
            </a:r>
            <a:r>
              <a:rPr lang="en-US" dirty="0" err="1"/>
              <a:t>jasa</a:t>
            </a:r>
            <a:r>
              <a:rPr lang="en-US" dirty="0"/>
              <a:t> </a:t>
            </a:r>
            <a:r>
              <a:rPr lang="en-US" dirty="0" err="1"/>
              <a:t>konsutan</a:t>
            </a:r>
            <a:r>
              <a:rPr lang="en-US" dirty="0"/>
              <a:t>, yang </a:t>
            </a:r>
            <a:r>
              <a:rPr lang="en-US" dirty="0" err="1"/>
              <a:t>dilakukan</a:t>
            </a:r>
            <a:r>
              <a:rPr lang="en-US" dirty="0"/>
              <a:t> WP </a:t>
            </a:r>
            <a:r>
              <a:rPr lang="en-US" dirty="0" err="1"/>
              <a:t>Badan</a:t>
            </a:r>
            <a:r>
              <a:rPr lang="en-US" dirty="0"/>
              <a:t> DN </a:t>
            </a:r>
            <a:r>
              <a:rPr lang="en-US" dirty="0" err="1"/>
              <a:t>atau</a:t>
            </a:r>
            <a:r>
              <a:rPr lang="en-US" dirty="0"/>
              <a:t> BUT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jasa</a:t>
            </a:r>
            <a:r>
              <a:rPr lang="en-US" dirty="0"/>
              <a:t> lain </a:t>
            </a:r>
            <a:r>
              <a:rPr lang="en-US" dirty="0" err="1"/>
              <a:t>selain</a:t>
            </a:r>
            <a:r>
              <a:rPr lang="en-US" dirty="0"/>
              <a:t> </a:t>
            </a:r>
            <a:r>
              <a:rPr lang="en-US" dirty="0" err="1"/>
              <a:t>jasa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dipotong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21.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jasa</a:t>
            </a:r>
            <a:r>
              <a:rPr lang="en-US" dirty="0"/>
              <a:t> </a:t>
            </a:r>
            <a:r>
              <a:rPr lang="en-US" dirty="0" err="1"/>
              <a:t>kontruksi</a:t>
            </a:r>
            <a:r>
              <a:rPr lang="en-US" dirty="0"/>
              <a:t> </a:t>
            </a:r>
            <a:r>
              <a:rPr lang="en-US" dirty="0" err="1"/>
              <a:t>mulai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1 </a:t>
            </a:r>
            <a:r>
              <a:rPr lang="en-US" dirty="0" err="1"/>
              <a:t>januari</a:t>
            </a:r>
            <a:r>
              <a:rPr lang="en-US" dirty="0"/>
              <a:t> 2008 </a:t>
            </a:r>
            <a:r>
              <a:rPr lang="en-US" dirty="0" err="1"/>
              <a:t>pemotongan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4(2).</a:t>
            </a:r>
          </a:p>
          <a:p>
            <a:pPr lvl="0"/>
            <a:endParaRPr lang="en-US" dirty="0"/>
          </a:p>
          <a:p>
            <a:endParaRPr lang="en-I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8560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B3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40423E1-388E-401F-AD54-63ABF0EA993F}"/>
              </a:ext>
            </a:extLst>
          </p:cNvPr>
          <p:cNvSpPr/>
          <p:nvPr/>
        </p:nvSpPr>
        <p:spPr>
          <a:xfrm>
            <a:off x="0" y="-1359343"/>
            <a:ext cx="2124075" cy="16076428"/>
          </a:xfrm>
          <a:custGeom>
            <a:avLst/>
            <a:gdLst>
              <a:gd name="connsiteX0" fmla="*/ 0 w 2124075"/>
              <a:gd name="connsiteY0" fmla="*/ 0 h 16076428"/>
              <a:gd name="connsiteX1" fmla="*/ 2124075 w 2124075"/>
              <a:gd name="connsiteY1" fmla="*/ 0 h 16076428"/>
              <a:gd name="connsiteX2" fmla="*/ 2124075 w 2124075"/>
              <a:gd name="connsiteY2" fmla="*/ 4660388 h 16076428"/>
              <a:gd name="connsiteX3" fmla="*/ 1064000 w 2124075"/>
              <a:gd name="connsiteY3" fmla="*/ 4660388 h 16076428"/>
              <a:gd name="connsiteX4" fmla="*/ 934881 w 2124075"/>
              <a:gd name="connsiteY4" fmla="*/ 4789507 h 16076428"/>
              <a:gd name="connsiteX5" fmla="*/ 934881 w 2124075"/>
              <a:gd name="connsiteY5" fmla="*/ 5305969 h 16076428"/>
              <a:gd name="connsiteX6" fmla="*/ 1064000 w 2124075"/>
              <a:gd name="connsiteY6" fmla="*/ 5435088 h 16076428"/>
              <a:gd name="connsiteX7" fmla="*/ 2124075 w 2124075"/>
              <a:gd name="connsiteY7" fmla="*/ 5435088 h 16076428"/>
              <a:gd name="connsiteX8" fmla="*/ 2124075 w 2124075"/>
              <a:gd name="connsiteY8" fmla="*/ 16076428 h 16076428"/>
              <a:gd name="connsiteX9" fmla="*/ 0 w 2124075"/>
              <a:gd name="connsiteY9" fmla="*/ 16076428 h 1607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4075" h="16076428">
                <a:moveTo>
                  <a:pt x="0" y="0"/>
                </a:moveTo>
                <a:lnTo>
                  <a:pt x="2124075" y="0"/>
                </a:lnTo>
                <a:lnTo>
                  <a:pt x="2124075" y="4660388"/>
                </a:lnTo>
                <a:lnTo>
                  <a:pt x="1064000" y="4660388"/>
                </a:lnTo>
                <a:cubicBezTo>
                  <a:pt x="992690" y="4660388"/>
                  <a:pt x="934881" y="4718197"/>
                  <a:pt x="934881" y="4789507"/>
                </a:cubicBezTo>
                <a:lnTo>
                  <a:pt x="934881" y="5305969"/>
                </a:lnTo>
                <a:cubicBezTo>
                  <a:pt x="934881" y="5377279"/>
                  <a:pt x="992690" y="5435088"/>
                  <a:pt x="1064000" y="5435088"/>
                </a:cubicBezTo>
                <a:lnTo>
                  <a:pt x="2124075" y="5435088"/>
                </a:lnTo>
                <a:lnTo>
                  <a:pt x="2124075" y="16076428"/>
                </a:lnTo>
                <a:lnTo>
                  <a:pt x="0" y="16076428"/>
                </a:lnTo>
                <a:close/>
              </a:path>
            </a:pathLst>
          </a:custGeom>
          <a:solidFill>
            <a:srgbClr val="EAD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15" name="Picture 2" descr="Pearl Tan Color Palette | Tan color palette, Brown color palette, Rustic  color palettes">
            <a:extLst>
              <a:ext uri="{FF2B5EF4-FFF2-40B4-BE49-F238E27FC236}">
                <a16:creationId xmlns:a16="http://schemas.microsoft.com/office/drawing/2014/main" id="{9CC44E1B-80F2-42A8-A763-10F49CE4BE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69"/>
          <a:stretch/>
        </p:blipFill>
        <p:spPr bwMode="auto">
          <a:xfrm rot="5400000">
            <a:off x="10663348" y="2952212"/>
            <a:ext cx="48768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72842ED-93B7-410D-8BE1-DDBD0888FE8A}"/>
              </a:ext>
            </a:extLst>
          </p:cNvPr>
          <p:cNvSpPr/>
          <p:nvPr/>
        </p:nvSpPr>
        <p:spPr>
          <a:xfrm>
            <a:off x="-2138363" y="5454059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K Lemon Yellow Sun" panose="02000000000000000000" pitchFamily="50" charset="0"/>
              </a:rPr>
              <a:t>Daftar </a:t>
            </a:r>
            <a:r>
              <a:rPr lang="en-US" sz="2000" dirty="0" err="1">
                <a:solidFill>
                  <a:schemeClr val="tx1"/>
                </a:solidFill>
                <a:latin typeface="DK Lemon Yellow Sun" panose="02000000000000000000" pitchFamily="50" charset="0"/>
              </a:rPr>
              <a:t>pustaka</a:t>
            </a:r>
            <a:endParaRPr lang="en-ID" sz="20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2D257EA-4221-45E6-BCC6-BD1360504381}"/>
              </a:ext>
            </a:extLst>
          </p:cNvPr>
          <p:cNvSpPr/>
          <p:nvPr/>
        </p:nvSpPr>
        <p:spPr>
          <a:xfrm>
            <a:off x="-2138363" y="4457953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4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3F531D-4CB9-428F-AD56-0498B9250460}"/>
              </a:ext>
            </a:extLst>
          </p:cNvPr>
          <p:cNvSpPr/>
          <p:nvPr/>
        </p:nvSpPr>
        <p:spPr>
          <a:xfrm>
            <a:off x="1100951" y="3423747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3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D2204F0-F73C-435D-B2D5-0F155984F975}"/>
              </a:ext>
            </a:extLst>
          </p:cNvPr>
          <p:cNvSpPr/>
          <p:nvPr/>
        </p:nvSpPr>
        <p:spPr>
          <a:xfrm>
            <a:off x="-2138363" y="2398971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2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326EA9F-777F-4C92-BF7B-B2A230CF8AB2}"/>
              </a:ext>
            </a:extLst>
          </p:cNvPr>
          <p:cNvSpPr/>
          <p:nvPr/>
        </p:nvSpPr>
        <p:spPr>
          <a:xfrm>
            <a:off x="-2138363" y="1441444"/>
            <a:ext cx="1844018" cy="54543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DK Lemon Yellow Sun" panose="02000000000000000000" pitchFamily="50" charset="0"/>
              </a:rPr>
              <a:t>BAB 1</a:t>
            </a:r>
            <a:endParaRPr lang="en-ID" sz="2800" dirty="0">
              <a:solidFill>
                <a:schemeClr val="tx1"/>
              </a:solidFill>
              <a:latin typeface="DK Lemon Yellow Sun" panose="02000000000000000000" pitchFamily="50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D758DDB-806E-440B-ABCE-86A9CCA67E85}"/>
              </a:ext>
            </a:extLst>
          </p:cNvPr>
          <p:cNvGrpSpPr/>
          <p:nvPr/>
        </p:nvGrpSpPr>
        <p:grpSpPr>
          <a:xfrm>
            <a:off x="154027" y="1441444"/>
            <a:ext cx="1844018" cy="4558046"/>
            <a:chOff x="154027" y="1441444"/>
            <a:chExt cx="1844018" cy="4558046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F95F5C85-7379-4679-A8F8-7FC97F1DA234}"/>
                </a:ext>
              </a:extLst>
            </p:cNvPr>
            <p:cNvSpPr/>
            <p:nvPr/>
          </p:nvSpPr>
          <p:spPr>
            <a:xfrm>
              <a:off x="154027" y="5454059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Daftar </a:t>
              </a:r>
              <a:r>
                <a:rPr lang="en-US" sz="2000" dirty="0" err="1">
                  <a:solidFill>
                    <a:schemeClr val="tx1"/>
                  </a:solidFill>
                  <a:latin typeface="DK Lemon Yellow Sun" panose="02000000000000000000" pitchFamily="50" charset="0"/>
                </a:rPr>
                <a:t>pustaka</a:t>
              </a:r>
              <a:endParaRPr lang="en-ID" sz="20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5F327B25-9DE6-4164-A906-7E8371391662}"/>
                </a:ext>
              </a:extLst>
            </p:cNvPr>
            <p:cNvSpPr/>
            <p:nvPr/>
          </p:nvSpPr>
          <p:spPr>
            <a:xfrm>
              <a:off x="154027" y="4457953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4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C5E36638-D0DF-445E-9080-0BBB940271CA}"/>
                </a:ext>
              </a:extLst>
            </p:cNvPr>
            <p:cNvSpPr/>
            <p:nvPr/>
          </p:nvSpPr>
          <p:spPr>
            <a:xfrm>
              <a:off x="154027" y="2398971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2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C70A8D6-5DB6-4982-8D09-6BC59E4C6381}"/>
                </a:ext>
              </a:extLst>
            </p:cNvPr>
            <p:cNvSpPr/>
            <p:nvPr/>
          </p:nvSpPr>
          <p:spPr>
            <a:xfrm>
              <a:off x="154027" y="1441444"/>
              <a:ext cx="1844018" cy="54543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DK Lemon Yellow Sun" panose="02000000000000000000" pitchFamily="50" charset="0"/>
                </a:rPr>
                <a:t>BAB 1</a:t>
              </a:r>
              <a:endParaRPr lang="en-ID" sz="2800" dirty="0">
                <a:solidFill>
                  <a:schemeClr val="tx1"/>
                </a:solidFill>
                <a:latin typeface="DK Lemon Yellow Sun" panose="02000000000000000000" pitchFamily="50" charset="0"/>
              </a:endParaRPr>
            </a:p>
          </p:txBody>
        </p:sp>
      </p:grpSp>
      <p:pic>
        <p:nvPicPr>
          <p:cNvPr id="28" name="Picture 195">
            <a:extLst>
              <a:ext uri="{FF2B5EF4-FFF2-40B4-BE49-F238E27FC236}">
                <a16:creationId xmlns:a16="http://schemas.microsoft.com/office/drawing/2014/main" id="{27780A06-CA71-4419-BFCE-DE32708802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1" r="44211"/>
          <a:stretch>
            <a:fillRect/>
          </a:stretch>
        </p:blipFill>
        <p:spPr bwMode="auto">
          <a:xfrm>
            <a:off x="5254625" y="7466271"/>
            <a:ext cx="407987" cy="217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F206477-A856-4EB6-8BCF-A64D5F5D9D76}"/>
              </a:ext>
            </a:extLst>
          </p:cNvPr>
          <p:cNvSpPr/>
          <p:nvPr/>
        </p:nvSpPr>
        <p:spPr>
          <a:xfrm>
            <a:off x="3359809" y="845463"/>
            <a:ext cx="8432800" cy="5486938"/>
          </a:xfrm>
          <a:prstGeom prst="roundRect">
            <a:avLst>
              <a:gd name="adj" fmla="val 6020"/>
            </a:avLst>
          </a:prstGeom>
          <a:solidFill>
            <a:srgbClr val="EECF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15CEB9-3790-4FB6-91ED-5A449A113728}"/>
              </a:ext>
            </a:extLst>
          </p:cNvPr>
          <p:cNvSpPr txBox="1"/>
          <p:nvPr/>
        </p:nvSpPr>
        <p:spPr>
          <a:xfrm>
            <a:off x="5458618" y="-110214"/>
            <a:ext cx="546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Pemotong</a:t>
            </a:r>
            <a:r>
              <a:rPr lang="en-US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&amp; </a:t>
            </a:r>
            <a:r>
              <a:rPr lang="en-US" sz="4800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tarif</a:t>
            </a:r>
            <a:r>
              <a:rPr lang="en-US" sz="48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en-ID" sz="4800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648BF7-C10E-4757-AABB-5EC8E30B226A}"/>
              </a:ext>
            </a:extLst>
          </p:cNvPr>
          <p:cNvSpPr txBox="1"/>
          <p:nvPr/>
        </p:nvSpPr>
        <p:spPr>
          <a:xfrm>
            <a:off x="3912224" y="1153022"/>
            <a:ext cx="73279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+mj-lt"/>
              <a:buAutoNum type="arabicPeriod" startAt="2"/>
            </a:pPr>
            <a:r>
              <a:rPr lang="en-US" b="1" dirty="0" err="1"/>
              <a:t>Tarif</a:t>
            </a:r>
            <a:r>
              <a:rPr lang="en-US" b="1" dirty="0"/>
              <a:t> </a:t>
            </a:r>
            <a:r>
              <a:rPr lang="en-US" b="1" dirty="0" err="1"/>
              <a:t>PPh</a:t>
            </a:r>
            <a:r>
              <a:rPr lang="en-US" b="1" dirty="0"/>
              <a:t> </a:t>
            </a:r>
            <a:r>
              <a:rPr lang="en-US" b="1" dirty="0" err="1"/>
              <a:t>Pasal</a:t>
            </a:r>
            <a:r>
              <a:rPr lang="en-US" b="1" dirty="0"/>
              <a:t> 26 </a:t>
            </a:r>
          </a:p>
          <a:p>
            <a:pPr lvl="1"/>
            <a:endParaRPr lang="en-US" b="1" dirty="0"/>
          </a:p>
          <a:p>
            <a:pPr marL="342900" lvl="0" indent="-342900">
              <a:buFont typeface="+mj-lt"/>
              <a:buAutoNum type="alphaLcParenR"/>
            </a:pPr>
            <a:r>
              <a:rPr lang="en-US" dirty="0" err="1"/>
              <a:t>Tarif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26 </a:t>
            </a:r>
            <a:r>
              <a:rPr lang="en-US" dirty="0" err="1"/>
              <a:t>terbaru</a:t>
            </a:r>
            <a:r>
              <a:rPr lang="en-US" dirty="0"/>
              <a:t> </a:t>
            </a:r>
            <a:r>
              <a:rPr lang="en-US" dirty="0" err="1"/>
              <a:t>sebesar</a:t>
            </a:r>
            <a:r>
              <a:rPr lang="en-US" dirty="0"/>
              <a:t> 10% (final)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Bruto</a:t>
            </a:r>
            <a:endParaRPr lang="en-US" dirty="0"/>
          </a:p>
          <a:p>
            <a:pPr marL="342900" lvl="0" indent="-342900">
              <a:buFont typeface="+mj-lt"/>
              <a:buAutoNum type="alphaLcParenR"/>
            </a:pPr>
            <a:r>
              <a:rPr lang="en-US" dirty="0" err="1"/>
              <a:t>Tarif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26 </a:t>
            </a:r>
            <a:r>
              <a:rPr lang="en-US" dirty="0" err="1"/>
              <a:t>sebesar</a:t>
            </a:r>
            <a:r>
              <a:rPr lang="en-US" dirty="0"/>
              <a:t> 20% (final)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Perkiraan</a:t>
            </a:r>
            <a:r>
              <a:rPr lang="en-US" dirty="0"/>
              <a:t> Penghasilan </a:t>
            </a:r>
            <a:r>
              <a:rPr lang="en-US" dirty="0" err="1"/>
              <a:t>Neto</a:t>
            </a:r>
            <a:endParaRPr lang="en-US" dirty="0"/>
          </a:p>
          <a:p>
            <a:pPr marL="342900" lvl="0" indent="-342900">
              <a:buFont typeface="+mj-lt"/>
              <a:buAutoNum type="alphaLcParenR"/>
            </a:pPr>
            <a:r>
              <a:rPr lang="en-US" dirty="0" err="1"/>
              <a:t>Tarif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26 </a:t>
            </a:r>
            <a:r>
              <a:rPr lang="en-US" dirty="0" err="1"/>
              <a:t>sebesar</a:t>
            </a:r>
            <a:r>
              <a:rPr lang="en-US" dirty="0"/>
              <a:t> 20% (final)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Bersih</a:t>
            </a:r>
            <a:r>
              <a:rPr lang="en-US" dirty="0"/>
              <a:t> </a:t>
            </a:r>
            <a:r>
              <a:rPr lang="en-US" dirty="0" err="1"/>
              <a:t>Penjualan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Pengalihan</a:t>
            </a:r>
            <a:r>
              <a:rPr lang="en-US" dirty="0"/>
              <a:t> </a:t>
            </a:r>
            <a:r>
              <a:rPr lang="en-US" dirty="0" err="1"/>
              <a:t>Saham</a:t>
            </a:r>
            <a:r>
              <a:rPr lang="en-US" dirty="0"/>
              <a:t> Perusahaan</a:t>
            </a:r>
          </a:p>
          <a:p>
            <a:pPr marL="342900" lvl="0" indent="-342900">
              <a:buFont typeface="+mj-lt"/>
              <a:buAutoNum type="alphaLcParenR"/>
            </a:pPr>
            <a:r>
              <a:rPr lang="en-US" dirty="0" err="1"/>
              <a:t>Tarif</a:t>
            </a:r>
            <a:r>
              <a:rPr lang="en-US" dirty="0"/>
              <a:t> </a:t>
            </a:r>
            <a:r>
              <a:rPr lang="en-US" dirty="0" err="1"/>
              <a:t>PPh</a:t>
            </a:r>
            <a:r>
              <a:rPr lang="en-US" dirty="0"/>
              <a:t> 26 </a:t>
            </a:r>
            <a:r>
              <a:rPr lang="en-US" dirty="0" err="1"/>
              <a:t>sebesar</a:t>
            </a:r>
            <a:r>
              <a:rPr lang="en-US" dirty="0"/>
              <a:t> 0% </a:t>
            </a:r>
            <a:r>
              <a:rPr lang="en-US" dirty="0" err="1"/>
              <a:t>hingga</a:t>
            </a:r>
            <a:r>
              <a:rPr lang="en-US" dirty="0"/>
              <a:t> </a:t>
            </a:r>
            <a:r>
              <a:rPr lang="en-US" dirty="0" err="1"/>
              <a:t>kurang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20%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140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610</Words>
  <Application>Microsoft Office PowerPoint</Application>
  <PresentationFormat>Layar Lebar</PresentationFormat>
  <Paragraphs>214</Paragraphs>
  <Slides>12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Judul Slide</vt:lpstr>
      </vt:variant>
      <vt:variant>
        <vt:i4>12</vt:i4>
      </vt:variant>
    </vt:vector>
  </HeadingPairs>
  <TitlesOfParts>
    <vt:vector size="13" baseType="lpstr">
      <vt:lpstr>Office Theme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Shetya Atriyani</dc:creator>
  <cp:lastModifiedBy>User</cp:lastModifiedBy>
  <cp:revision>23</cp:revision>
  <dcterms:created xsi:type="dcterms:W3CDTF">2021-06-02T12:52:49Z</dcterms:created>
  <dcterms:modified xsi:type="dcterms:W3CDTF">2023-08-06T15:29:38Z</dcterms:modified>
</cp:coreProperties>
</file>

<file path=docProps/thumbnail.jpeg>
</file>